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3"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94"/>
  </p:normalViewPr>
  <p:slideViewPr>
    <p:cSldViewPr snapToGrid="0" snapToObjects="1">
      <p:cViewPr varScale="1">
        <p:scale>
          <a:sx n="90" d="100"/>
          <a:sy n="90" d="100"/>
        </p:scale>
        <p:origin x="2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toukei.metro.tokyo.lg.jp/tnenkan/2018/tn18q3e002.htm" TargetMode="External"/><Relationship Id="rId7" Type="http://schemas.openxmlformats.org/officeDocument/2006/relationships/image" Target="../media/image4.svg"/><Relationship Id="rId2" Type="http://schemas.openxmlformats.org/officeDocument/2006/relationships/hyperlink" Target="https://utinokati.com/en/details/land-market-value/area/Tokyo/" TargetMode="External"/><Relationship Id="rId1" Type="http://schemas.openxmlformats.org/officeDocument/2006/relationships/hyperlink" Target="https://en.wikipedia.org/wiki/Special_wards_of_Tokyo" TargetMode="Externa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hyperlink" Target="https://utinokati.com/en/details/land-market-value/area/Tokyo/" TargetMode="External"/><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5.png"/><Relationship Id="rId11" Type="http://schemas.openxmlformats.org/officeDocument/2006/relationships/hyperlink" Target="https://www.toukei.metro.tokyo.lg.jp/tnenkan/2018/tn18q3e002.htm" TargetMode="External"/><Relationship Id="rId5" Type="http://schemas.openxmlformats.org/officeDocument/2006/relationships/hyperlink" Target="https://en.wikipedia.org/wiki/Special_wards_of_Tokyo" TargetMode="External"/><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B4972-4691-484A-BCD7-C27FB1C7E42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6010E5-F345-46EC-A6F8-FBE1023D3A77}">
      <dgm:prSet/>
      <dgm:spPr/>
      <dgm:t>
        <a:bodyPr/>
        <a:lstStyle/>
        <a:p>
          <a:r>
            <a:rPr lang="en-US" b="1" dirty="0"/>
            <a:t>Data Sources</a:t>
          </a:r>
          <a:r>
            <a:rPr lang="zh-CN" altLang="en-US" b="1" dirty="0"/>
            <a:t> </a:t>
          </a:r>
          <a:r>
            <a:rPr lang="en-US" altLang="zh-CN" b="1" dirty="0"/>
            <a:t>are</a:t>
          </a:r>
          <a:r>
            <a:rPr lang="zh-CN" altLang="en-US" b="1" dirty="0"/>
            <a:t> </a:t>
          </a:r>
          <a:r>
            <a:rPr lang="en-US" altLang="zh-CN" b="1" dirty="0"/>
            <a:t>mainly</a:t>
          </a:r>
          <a:r>
            <a:rPr lang="zh-CN" altLang="en-US" b="1" dirty="0"/>
            <a:t> </a:t>
          </a:r>
          <a:r>
            <a:rPr lang="en-US" altLang="zh-CN" b="1" dirty="0"/>
            <a:t>scrapped</a:t>
          </a:r>
          <a:r>
            <a:rPr lang="zh-CN" altLang="en-US" b="1" dirty="0"/>
            <a:t> </a:t>
          </a:r>
          <a:r>
            <a:rPr lang="en-US" altLang="zh-CN" b="1" dirty="0"/>
            <a:t>from</a:t>
          </a:r>
          <a:r>
            <a:rPr lang="zh-CN" altLang="en-US" b="1" dirty="0"/>
            <a:t> </a:t>
          </a:r>
          <a:r>
            <a:rPr lang="en-US" altLang="zh-CN" b="1" dirty="0"/>
            <a:t>Wiki</a:t>
          </a:r>
          <a:r>
            <a:rPr lang="zh-CN" altLang="en-US" b="1" dirty="0"/>
            <a:t> </a:t>
          </a:r>
          <a:r>
            <a:rPr lang="en-US" altLang="zh-CN" b="1" dirty="0"/>
            <a:t>websites</a:t>
          </a:r>
          <a:r>
            <a:rPr lang="zh-CN" altLang="en-US" b="1" dirty="0"/>
            <a:t> </a:t>
          </a:r>
          <a:r>
            <a:rPr lang="en-US" altLang="zh-CN" b="1" dirty="0"/>
            <a:t>and</a:t>
          </a:r>
          <a:r>
            <a:rPr lang="zh-CN" altLang="en-US" b="1" dirty="0"/>
            <a:t> </a:t>
          </a:r>
          <a:r>
            <a:rPr lang="en-US" altLang="zh-CN" b="1" dirty="0"/>
            <a:t>downloaded</a:t>
          </a:r>
          <a:r>
            <a:rPr lang="zh-CN" altLang="en-US" b="1" dirty="0"/>
            <a:t> </a:t>
          </a:r>
          <a:r>
            <a:rPr lang="en-US" altLang="zh-CN" b="1" dirty="0"/>
            <a:t>from</a:t>
          </a:r>
          <a:r>
            <a:rPr lang="zh-CN" altLang="en-US" b="1" dirty="0"/>
            <a:t>  </a:t>
          </a:r>
          <a:r>
            <a:rPr lang="en-US" altLang="zh-CN" b="1" dirty="0"/>
            <a:t>Statistics</a:t>
          </a:r>
          <a:r>
            <a:rPr lang="zh-CN" altLang="en-US" b="1" dirty="0"/>
            <a:t> </a:t>
          </a:r>
          <a:r>
            <a:rPr lang="en-US" altLang="zh-CN" b="1" dirty="0"/>
            <a:t>of</a:t>
          </a:r>
          <a:r>
            <a:rPr lang="zh-CN" altLang="en-US" b="1" dirty="0"/>
            <a:t> </a:t>
          </a:r>
          <a:r>
            <a:rPr lang="en-US" altLang="zh-CN" b="1" dirty="0"/>
            <a:t>Tokyo</a:t>
          </a:r>
          <a:endParaRPr lang="en-US" dirty="0"/>
        </a:p>
      </dgm:t>
    </dgm:pt>
    <dgm:pt modelId="{2CBB3C6C-75C1-4A58-ABC0-6DB6B0C09ED3}" type="parTrans" cxnId="{8710FC17-697A-4657-B81A-B40C479A7A64}">
      <dgm:prSet/>
      <dgm:spPr/>
      <dgm:t>
        <a:bodyPr/>
        <a:lstStyle/>
        <a:p>
          <a:endParaRPr lang="en-US"/>
        </a:p>
      </dgm:t>
    </dgm:pt>
    <dgm:pt modelId="{005F378F-CEAF-48A3-963F-AF3096618664}" type="sibTrans" cxnId="{8710FC17-697A-4657-B81A-B40C479A7A64}">
      <dgm:prSet/>
      <dgm:spPr/>
      <dgm:t>
        <a:bodyPr/>
        <a:lstStyle/>
        <a:p>
          <a:endParaRPr lang="en-US"/>
        </a:p>
      </dgm:t>
    </dgm:pt>
    <dgm:pt modelId="{B9BB185F-187E-4BCB-AD90-3DCA8510D0EC}">
      <dgm:prSet/>
      <dgm:spPr/>
      <dgm:t>
        <a:bodyPr/>
        <a:lstStyle/>
        <a:p>
          <a:r>
            <a:rPr lang="en-US" b="1"/>
            <a:t>Tokyo Wards Table from Wikipedia</a:t>
          </a:r>
          <a:endParaRPr lang="en-US"/>
        </a:p>
      </dgm:t>
    </dgm:pt>
    <dgm:pt modelId="{24E47087-CFCD-41CB-AA28-B436AADED544}" type="parTrans" cxnId="{0BD391F4-9BAD-4F0C-BD7A-E46FC919B7B1}">
      <dgm:prSet/>
      <dgm:spPr/>
      <dgm:t>
        <a:bodyPr/>
        <a:lstStyle/>
        <a:p>
          <a:endParaRPr lang="en-US"/>
        </a:p>
      </dgm:t>
    </dgm:pt>
    <dgm:pt modelId="{F5A2DB1D-B046-4BC2-BF8F-BD3ABA060D84}" type="sibTrans" cxnId="{0BD391F4-9BAD-4F0C-BD7A-E46FC919B7B1}">
      <dgm:prSet/>
      <dgm:spPr/>
      <dgm:t>
        <a:bodyPr/>
        <a:lstStyle/>
        <a:p>
          <a:endParaRPr lang="en-US"/>
        </a:p>
      </dgm:t>
    </dgm:pt>
    <dgm:pt modelId="{4B76CFCB-5033-47E4-BDE6-7F063EE0E1F4}">
      <dgm:prSet/>
      <dgm:spPr/>
      <dgm:t>
        <a:bodyPr/>
        <a:lstStyle/>
        <a:p>
          <a:r>
            <a:rPr lang="en-US" b="1"/>
            <a:t>I first make use of Special Wards of Tokyo page from </a:t>
          </a:r>
          <a:r>
            <a:rPr lang="en-US" b="1">
              <a:hlinkClick xmlns:r="http://schemas.openxmlformats.org/officeDocument/2006/relationships" r:id="rId1"/>
            </a:rPr>
            <a:t>Wikipedia - Special Wards of Tokyo</a:t>
          </a:r>
          <a:r>
            <a:rPr lang="en-US" b="1"/>
            <a:t> to scrap the table to create a data-frame. Simply use pandas.read_html and then extract the target table.</a:t>
          </a:r>
          <a:endParaRPr lang="en-US"/>
        </a:p>
      </dgm:t>
    </dgm:pt>
    <dgm:pt modelId="{7332F064-A745-477B-8DBE-9679FBBB6232}" type="parTrans" cxnId="{87CBECC5-58BF-4FF4-9822-4CFB7BBB79FA}">
      <dgm:prSet/>
      <dgm:spPr/>
      <dgm:t>
        <a:bodyPr/>
        <a:lstStyle/>
        <a:p>
          <a:endParaRPr lang="en-US"/>
        </a:p>
      </dgm:t>
    </dgm:pt>
    <dgm:pt modelId="{205CE6A7-A375-443A-87A7-FD0004D1BAAC}" type="sibTrans" cxnId="{87CBECC5-58BF-4FF4-9822-4CFB7BBB79FA}">
      <dgm:prSet/>
      <dgm:spPr/>
      <dgm:t>
        <a:bodyPr/>
        <a:lstStyle/>
        <a:p>
          <a:endParaRPr lang="en-US"/>
        </a:p>
      </dgm:t>
    </dgm:pt>
    <dgm:pt modelId="{8C5B8E7A-2738-41CF-B79F-2B53D68AEC5B}">
      <dgm:prSet/>
      <dgm:spPr/>
      <dgm:t>
        <a:bodyPr/>
        <a:lstStyle/>
        <a:p>
          <a:r>
            <a:rPr lang="en-US" b="1" dirty="0"/>
            <a:t>Tokyo land price are downloaded from </a:t>
          </a:r>
          <a:r>
            <a:rPr lang="en-US" b="1" dirty="0">
              <a:hlinkClick xmlns:r="http://schemas.openxmlformats.org/officeDocument/2006/relationships" r:id="rId2"/>
            </a:rPr>
            <a:t>Tokyo land market value</a:t>
          </a:r>
          <a:endParaRPr lang="en-US" dirty="0"/>
        </a:p>
      </dgm:t>
    </dgm:pt>
    <dgm:pt modelId="{075E90F9-61B5-4DF1-BEB7-65D9BCBD9EE2}" type="parTrans" cxnId="{FA22AF80-CAB4-493B-8E57-D9ADA105657D}">
      <dgm:prSet/>
      <dgm:spPr/>
      <dgm:t>
        <a:bodyPr/>
        <a:lstStyle/>
        <a:p>
          <a:endParaRPr lang="en-US"/>
        </a:p>
      </dgm:t>
    </dgm:pt>
    <dgm:pt modelId="{45100D6E-D3B4-4C30-90FA-C4FC3BFF8CE4}" type="sibTrans" cxnId="{FA22AF80-CAB4-493B-8E57-D9ADA105657D}">
      <dgm:prSet/>
      <dgm:spPr/>
      <dgm:t>
        <a:bodyPr/>
        <a:lstStyle/>
        <a:p>
          <a:endParaRPr lang="en-US"/>
        </a:p>
      </dgm:t>
    </dgm:pt>
    <dgm:pt modelId="{4ACCC516-EBD3-4A4F-897D-6DD01A23D7E6}">
      <dgm:prSet/>
      <dgm:spPr/>
      <dgm:t>
        <a:bodyPr/>
        <a:lstStyle/>
        <a:p>
          <a:r>
            <a:rPr lang="en-US" b="1" dirty="0"/>
            <a:t>For the demographical data, which will help </a:t>
          </a:r>
          <a:r>
            <a:rPr lang="en-US" b="1" dirty="0" err="1"/>
            <a:t>analyse</a:t>
          </a:r>
          <a:r>
            <a:rPr lang="en-US" b="1" dirty="0"/>
            <a:t> the potential customers are downloaded from </a:t>
          </a:r>
          <a:r>
            <a:rPr lang="en-US" b="1" dirty="0">
              <a:hlinkClick xmlns:r="http://schemas.openxmlformats.org/officeDocument/2006/relationships" r:id="rId3"/>
            </a:rPr>
            <a:t>TOKYO STATISTICAL YEARBOOK 2018</a:t>
          </a:r>
          <a:endParaRPr lang="en-US" dirty="0"/>
        </a:p>
      </dgm:t>
    </dgm:pt>
    <dgm:pt modelId="{B4417416-7F84-462F-8302-EC860EA92B30}" type="parTrans" cxnId="{1D4AC717-DFC9-455F-88CF-69DC2577B702}">
      <dgm:prSet/>
      <dgm:spPr/>
      <dgm:t>
        <a:bodyPr/>
        <a:lstStyle/>
        <a:p>
          <a:endParaRPr lang="en-US"/>
        </a:p>
      </dgm:t>
    </dgm:pt>
    <dgm:pt modelId="{81373E8B-D54B-42AD-868B-9F231E07D1D8}" type="sibTrans" cxnId="{1D4AC717-DFC9-455F-88CF-69DC2577B702}">
      <dgm:prSet/>
      <dgm:spPr/>
      <dgm:t>
        <a:bodyPr/>
        <a:lstStyle/>
        <a:p>
          <a:endParaRPr lang="en-US"/>
        </a:p>
      </dgm:t>
    </dgm:pt>
    <dgm:pt modelId="{B9173196-F53D-4944-B234-6F1328A3F602}" type="pres">
      <dgm:prSet presAssocID="{F50B4972-4691-484A-BCD7-C27FB1C7E427}" presName="root" presStyleCnt="0">
        <dgm:presLayoutVars>
          <dgm:dir/>
          <dgm:resizeHandles val="exact"/>
        </dgm:presLayoutVars>
      </dgm:prSet>
      <dgm:spPr/>
    </dgm:pt>
    <dgm:pt modelId="{B5F785EA-6275-4B47-8554-65BCADCD2A81}" type="pres">
      <dgm:prSet presAssocID="{166010E5-F345-46EC-A6F8-FBE1023D3A77}" presName="compNode" presStyleCnt="0"/>
      <dgm:spPr/>
    </dgm:pt>
    <dgm:pt modelId="{CCACEC49-9CEB-432D-9946-C42129A8DC88}" type="pres">
      <dgm:prSet presAssocID="{166010E5-F345-46EC-A6F8-FBE1023D3A77}" presName="bgRect" presStyleLbl="bgShp" presStyleIdx="0" presStyleCnt="4"/>
      <dgm:spPr/>
    </dgm:pt>
    <dgm:pt modelId="{D48EF4B6-5E94-486C-BAD1-CF8DEDFA1223}" type="pres">
      <dgm:prSet presAssocID="{166010E5-F345-46EC-A6F8-FBE1023D3A77}" presName="iconRect" presStyleLbl="node1" presStyleIdx="0"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91913743-DFC3-4F0A-8984-2949287C4872}" type="pres">
      <dgm:prSet presAssocID="{166010E5-F345-46EC-A6F8-FBE1023D3A77}" presName="spaceRect" presStyleCnt="0"/>
      <dgm:spPr/>
    </dgm:pt>
    <dgm:pt modelId="{B9FAFD2B-EDD4-4858-935A-35813D126AB1}" type="pres">
      <dgm:prSet presAssocID="{166010E5-F345-46EC-A6F8-FBE1023D3A77}" presName="parTx" presStyleLbl="revTx" presStyleIdx="0" presStyleCnt="5">
        <dgm:presLayoutVars>
          <dgm:chMax val="0"/>
          <dgm:chPref val="0"/>
        </dgm:presLayoutVars>
      </dgm:prSet>
      <dgm:spPr/>
    </dgm:pt>
    <dgm:pt modelId="{E340EEBA-D65B-44B9-8392-5478BA11FE5C}" type="pres">
      <dgm:prSet presAssocID="{005F378F-CEAF-48A3-963F-AF3096618664}" presName="sibTrans" presStyleCnt="0"/>
      <dgm:spPr/>
    </dgm:pt>
    <dgm:pt modelId="{5B8B8B8B-9CAE-419D-9D4E-42E414A74D4E}" type="pres">
      <dgm:prSet presAssocID="{B9BB185F-187E-4BCB-AD90-3DCA8510D0EC}" presName="compNode" presStyleCnt="0"/>
      <dgm:spPr/>
    </dgm:pt>
    <dgm:pt modelId="{276C8FE9-ABDD-4543-9B2F-11E4CD86BD43}" type="pres">
      <dgm:prSet presAssocID="{B9BB185F-187E-4BCB-AD90-3DCA8510D0EC}" presName="bgRect" presStyleLbl="bgShp" presStyleIdx="1" presStyleCnt="4"/>
      <dgm:spPr/>
    </dgm:pt>
    <dgm:pt modelId="{271369BE-2A57-4A31-A7C2-B5009828FD46}" type="pres">
      <dgm:prSet presAssocID="{B9BB185F-187E-4BCB-AD90-3DCA8510D0EC}" presName="iconRect" presStyleLbl="node1" presStyleIdx="1"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rker"/>
        </a:ext>
      </dgm:extLst>
    </dgm:pt>
    <dgm:pt modelId="{FE597655-AF7A-4BF8-A777-D85F8BCD741A}" type="pres">
      <dgm:prSet presAssocID="{B9BB185F-187E-4BCB-AD90-3DCA8510D0EC}" presName="spaceRect" presStyleCnt="0"/>
      <dgm:spPr/>
    </dgm:pt>
    <dgm:pt modelId="{55362472-E94F-4722-84AB-22402FCCE110}" type="pres">
      <dgm:prSet presAssocID="{B9BB185F-187E-4BCB-AD90-3DCA8510D0EC}" presName="parTx" presStyleLbl="revTx" presStyleIdx="1" presStyleCnt="5">
        <dgm:presLayoutVars>
          <dgm:chMax val="0"/>
          <dgm:chPref val="0"/>
        </dgm:presLayoutVars>
      </dgm:prSet>
      <dgm:spPr/>
    </dgm:pt>
    <dgm:pt modelId="{A0AF34F4-98B5-41B7-9FC5-2B18B558EA37}" type="pres">
      <dgm:prSet presAssocID="{B9BB185F-187E-4BCB-AD90-3DCA8510D0EC}" presName="desTx" presStyleLbl="revTx" presStyleIdx="2" presStyleCnt="5">
        <dgm:presLayoutVars/>
      </dgm:prSet>
      <dgm:spPr/>
    </dgm:pt>
    <dgm:pt modelId="{FC60EAA2-B5E6-4DE0-BFBC-ED78B40A7894}" type="pres">
      <dgm:prSet presAssocID="{F5A2DB1D-B046-4BC2-BF8F-BD3ABA060D84}" presName="sibTrans" presStyleCnt="0"/>
      <dgm:spPr/>
    </dgm:pt>
    <dgm:pt modelId="{FD524D12-0304-4905-A92D-FA8800582FAE}" type="pres">
      <dgm:prSet presAssocID="{8C5B8E7A-2738-41CF-B79F-2B53D68AEC5B}" presName="compNode" presStyleCnt="0"/>
      <dgm:spPr/>
    </dgm:pt>
    <dgm:pt modelId="{3F6064EB-F4EC-4CCB-877B-89A2C415385F}" type="pres">
      <dgm:prSet presAssocID="{8C5B8E7A-2738-41CF-B79F-2B53D68AEC5B}" presName="bgRect" presStyleLbl="bgShp" presStyleIdx="2" presStyleCnt="4"/>
      <dgm:spPr/>
    </dgm:pt>
    <dgm:pt modelId="{285BA46B-642B-40FC-B663-B69A6C42BDAF}" type="pres">
      <dgm:prSet presAssocID="{8C5B8E7A-2738-41CF-B79F-2B53D68AEC5B}" presName="iconRect" presStyleLbl="node1" presStyleIdx="2"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ity"/>
        </a:ext>
      </dgm:extLst>
    </dgm:pt>
    <dgm:pt modelId="{0EA1988F-60CF-43A1-92F4-655BD9C4E168}" type="pres">
      <dgm:prSet presAssocID="{8C5B8E7A-2738-41CF-B79F-2B53D68AEC5B}" presName="spaceRect" presStyleCnt="0"/>
      <dgm:spPr/>
    </dgm:pt>
    <dgm:pt modelId="{7AE517F4-FFD5-4A87-90D7-397E21EA56BD}" type="pres">
      <dgm:prSet presAssocID="{8C5B8E7A-2738-41CF-B79F-2B53D68AEC5B}" presName="parTx" presStyleLbl="revTx" presStyleIdx="3" presStyleCnt="5">
        <dgm:presLayoutVars>
          <dgm:chMax val="0"/>
          <dgm:chPref val="0"/>
        </dgm:presLayoutVars>
      </dgm:prSet>
      <dgm:spPr/>
    </dgm:pt>
    <dgm:pt modelId="{BDC48A02-F440-4800-9331-1F79291329EE}" type="pres">
      <dgm:prSet presAssocID="{45100D6E-D3B4-4C30-90FA-C4FC3BFF8CE4}" presName="sibTrans" presStyleCnt="0"/>
      <dgm:spPr/>
    </dgm:pt>
    <dgm:pt modelId="{CF536C41-912E-41B3-97B6-065F2C19BC13}" type="pres">
      <dgm:prSet presAssocID="{4ACCC516-EBD3-4A4F-897D-6DD01A23D7E6}" presName="compNode" presStyleCnt="0"/>
      <dgm:spPr/>
    </dgm:pt>
    <dgm:pt modelId="{FFFF850F-496E-460F-BE8B-83A487CBE1D6}" type="pres">
      <dgm:prSet presAssocID="{4ACCC516-EBD3-4A4F-897D-6DD01A23D7E6}" presName="bgRect" presStyleLbl="bgShp" presStyleIdx="3" presStyleCnt="4"/>
      <dgm:spPr/>
    </dgm:pt>
    <dgm:pt modelId="{BCBBBDE7-D3A3-469B-9550-4CF8D80408CB}" type="pres">
      <dgm:prSet presAssocID="{4ACCC516-EBD3-4A4F-897D-6DD01A23D7E6}" presName="iconRect" presStyleLbl="node1" presStyleIdx="3"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Bar chart"/>
        </a:ext>
      </dgm:extLst>
    </dgm:pt>
    <dgm:pt modelId="{59DAE288-3CD9-419D-831E-D1F3EA61B98F}" type="pres">
      <dgm:prSet presAssocID="{4ACCC516-EBD3-4A4F-897D-6DD01A23D7E6}" presName="spaceRect" presStyleCnt="0"/>
      <dgm:spPr/>
    </dgm:pt>
    <dgm:pt modelId="{B46724E9-6F65-46CB-91B4-923A2883942E}" type="pres">
      <dgm:prSet presAssocID="{4ACCC516-EBD3-4A4F-897D-6DD01A23D7E6}" presName="parTx" presStyleLbl="revTx" presStyleIdx="4" presStyleCnt="5">
        <dgm:presLayoutVars>
          <dgm:chMax val="0"/>
          <dgm:chPref val="0"/>
        </dgm:presLayoutVars>
      </dgm:prSet>
      <dgm:spPr/>
    </dgm:pt>
  </dgm:ptLst>
  <dgm:cxnLst>
    <dgm:cxn modelId="{5CCD680C-900A-4A2E-99A8-B3E8B550E919}" type="presOf" srcId="{8C5B8E7A-2738-41CF-B79F-2B53D68AEC5B}" destId="{7AE517F4-FFD5-4A87-90D7-397E21EA56BD}" srcOrd="0" destOrd="0" presId="urn:microsoft.com/office/officeart/2018/2/layout/IconVerticalSolidList"/>
    <dgm:cxn modelId="{1D4AC717-DFC9-455F-88CF-69DC2577B702}" srcId="{F50B4972-4691-484A-BCD7-C27FB1C7E427}" destId="{4ACCC516-EBD3-4A4F-897D-6DD01A23D7E6}" srcOrd="3" destOrd="0" parTransId="{B4417416-7F84-462F-8302-EC860EA92B30}" sibTransId="{81373E8B-D54B-42AD-868B-9F231E07D1D8}"/>
    <dgm:cxn modelId="{8710FC17-697A-4657-B81A-B40C479A7A64}" srcId="{F50B4972-4691-484A-BCD7-C27FB1C7E427}" destId="{166010E5-F345-46EC-A6F8-FBE1023D3A77}" srcOrd="0" destOrd="0" parTransId="{2CBB3C6C-75C1-4A58-ABC0-6DB6B0C09ED3}" sibTransId="{005F378F-CEAF-48A3-963F-AF3096618664}"/>
    <dgm:cxn modelId="{FA22AF80-CAB4-493B-8E57-D9ADA105657D}" srcId="{F50B4972-4691-484A-BCD7-C27FB1C7E427}" destId="{8C5B8E7A-2738-41CF-B79F-2B53D68AEC5B}" srcOrd="2" destOrd="0" parTransId="{075E90F9-61B5-4DF1-BEB7-65D9BCBD9EE2}" sibTransId="{45100D6E-D3B4-4C30-90FA-C4FC3BFF8CE4}"/>
    <dgm:cxn modelId="{9CC1E195-7091-4B29-8051-398357C4CD20}" type="presOf" srcId="{166010E5-F345-46EC-A6F8-FBE1023D3A77}" destId="{B9FAFD2B-EDD4-4858-935A-35813D126AB1}" srcOrd="0" destOrd="0" presId="urn:microsoft.com/office/officeart/2018/2/layout/IconVerticalSolidList"/>
    <dgm:cxn modelId="{EB9C4C9F-6D40-482E-AD4C-3183F1C08E96}" type="presOf" srcId="{4B76CFCB-5033-47E4-BDE6-7F063EE0E1F4}" destId="{A0AF34F4-98B5-41B7-9FC5-2B18B558EA37}" srcOrd="0" destOrd="0" presId="urn:microsoft.com/office/officeart/2018/2/layout/IconVerticalSolidList"/>
    <dgm:cxn modelId="{D0252CC3-E580-4054-B4C0-FF4A29057BC2}" type="presOf" srcId="{4ACCC516-EBD3-4A4F-897D-6DD01A23D7E6}" destId="{B46724E9-6F65-46CB-91B4-923A2883942E}" srcOrd="0" destOrd="0" presId="urn:microsoft.com/office/officeart/2018/2/layout/IconVerticalSolidList"/>
    <dgm:cxn modelId="{87CBECC5-58BF-4FF4-9822-4CFB7BBB79FA}" srcId="{B9BB185F-187E-4BCB-AD90-3DCA8510D0EC}" destId="{4B76CFCB-5033-47E4-BDE6-7F063EE0E1F4}" srcOrd="0" destOrd="0" parTransId="{7332F064-A745-477B-8DBE-9679FBBB6232}" sibTransId="{205CE6A7-A375-443A-87A7-FD0004D1BAAC}"/>
    <dgm:cxn modelId="{12D885D1-A24A-4399-B9F7-13171BC48F2D}" type="presOf" srcId="{B9BB185F-187E-4BCB-AD90-3DCA8510D0EC}" destId="{55362472-E94F-4722-84AB-22402FCCE110}" srcOrd="0" destOrd="0" presId="urn:microsoft.com/office/officeart/2018/2/layout/IconVerticalSolidList"/>
    <dgm:cxn modelId="{39AE73E1-0135-43CB-B4E7-99DB21502B16}" type="presOf" srcId="{F50B4972-4691-484A-BCD7-C27FB1C7E427}" destId="{B9173196-F53D-4944-B234-6F1328A3F602}" srcOrd="0" destOrd="0" presId="urn:microsoft.com/office/officeart/2018/2/layout/IconVerticalSolidList"/>
    <dgm:cxn modelId="{0BD391F4-9BAD-4F0C-BD7A-E46FC919B7B1}" srcId="{F50B4972-4691-484A-BCD7-C27FB1C7E427}" destId="{B9BB185F-187E-4BCB-AD90-3DCA8510D0EC}" srcOrd="1" destOrd="0" parTransId="{24E47087-CFCD-41CB-AA28-B436AADED544}" sibTransId="{F5A2DB1D-B046-4BC2-BF8F-BD3ABA060D84}"/>
    <dgm:cxn modelId="{328E4705-0C94-49BE-82F4-45244DDA9734}" type="presParOf" srcId="{B9173196-F53D-4944-B234-6F1328A3F602}" destId="{B5F785EA-6275-4B47-8554-65BCADCD2A81}" srcOrd="0" destOrd="0" presId="urn:microsoft.com/office/officeart/2018/2/layout/IconVerticalSolidList"/>
    <dgm:cxn modelId="{79314671-C6C8-40C4-944F-3BED8F2468A2}" type="presParOf" srcId="{B5F785EA-6275-4B47-8554-65BCADCD2A81}" destId="{CCACEC49-9CEB-432D-9946-C42129A8DC88}" srcOrd="0" destOrd="0" presId="urn:microsoft.com/office/officeart/2018/2/layout/IconVerticalSolidList"/>
    <dgm:cxn modelId="{8FC15208-AB62-40C3-AAA1-078876D1AC45}" type="presParOf" srcId="{B5F785EA-6275-4B47-8554-65BCADCD2A81}" destId="{D48EF4B6-5E94-486C-BAD1-CF8DEDFA1223}" srcOrd="1" destOrd="0" presId="urn:microsoft.com/office/officeart/2018/2/layout/IconVerticalSolidList"/>
    <dgm:cxn modelId="{0C1171B6-8267-46AA-99B8-7FC3DB67CE46}" type="presParOf" srcId="{B5F785EA-6275-4B47-8554-65BCADCD2A81}" destId="{91913743-DFC3-4F0A-8984-2949287C4872}" srcOrd="2" destOrd="0" presId="urn:microsoft.com/office/officeart/2018/2/layout/IconVerticalSolidList"/>
    <dgm:cxn modelId="{8E9F0C4B-DF46-407D-A9B2-729E481E21DF}" type="presParOf" srcId="{B5F785EA-6275-4B47-8554-65BCADCD2A81}" destId="{B9FAFD2B-EDD4-4858-935A-35813D126AB1}" srcOrd="3" destOrd="0" presId="urn:microsoft.com/office/officeart/2018/2/layout/IconVerticalSolidList"/>
    <dgm:cxn modelId="{E9684769-2446-4CAB-8BA6-FED1426685E9}" type="presParOf" srcId="{B9173196-F53D-4944-B234-6F1328A3F602}" destId="{E340EEBA-D65B-44B9-8392-5478BA11FE5C}" srcOrd="1" destOrd="0" presId="urn:microsoft.com/office/officeart/2018/2/layout/IconVerticalSolidList"/>
    <dgm:cxn modelId="{F907A542-F438-4BAF-8913-E56966AC10F9}" type="presParOf" srcId="{B9173196-F53D-4944-B234-6F1328A3F602}" destId="{5B8B8B8B-9CAE-419D-9D4E-42E414A74D4E}" srcOrd="2" destOrd="0" presId="urn:microsoft.com/office/officeart/2018/2/layout/IconVerticalSolidList"/>
    <dgm:cxn modelId="{6B7D8DD0-DFFD-4D67-8B5F-E44B791354E9}" type="presParOf" srcId="{5B8B8B8B-9CAE-419D-9D4E-42E414A74D4E}" destId="{276C8FE9-ABDD-4543-9B2F-11E4CD86BD43}" srcOrd="0" destOrd="0" presId="urn:microsoft.com/office/officeart/2018/2/layout/IconVerticalSolidList"/>
    <dgm:cxn modelId="{9A3EE46B-17D1-46D7-AC34-B207A2DCA27D}" type="presParOf" srcId="{5B8B8B8B-9CAE-419D-9D4E-42E414A74D4E}" destId="{271369BE-2A57-4A31-A7C2-B5009828FD46}" srcOrd="1" destOrd="0" presId="urn:microsoft.com/office/officeart/2018/2/layout/IconVerticalSolidList"/>
    <dgm:cxn modelId="{DC605B51-393A-428D-9CA7-E503FA835B96}" type="presParOf" srcId="{5B8B8B8B-9CAE-419D-9D4E-42E414A74D4E}" destId="{FE597655-AF7A-4BF8-A777-D85F8BCD741A}" srcOrd="2" destOrd="0" presId="urn:microsoft.com/office/officeart/2018/2/layout/IconVerticalSolidList"/>
    <dgm:cxn modelId="{4EBF9B1C-D021-4B52-B94D-E9A71F64072D}" type="presParOf" srcId="{5B8B8B8B-9CAE-419D-9D4E-42E414A74D4E}" destId="{55362472-E94F-4722-84AB-22402FCCE110}" srcOrd="3" destOrd="0" presId="urn:microsoft.com/office/officeart/2018/2/layout/IconVerticalSolidList"/>
    <dgm:cxn modelId="{319588A8-212A-4680-BE2F-B3E1AD1B2EED}" type="presParOf" srcId="{5B8B8B8B-9CAE-419D-9D4E-42E414A74D4E}" destId="{A0AF34F4-98B5-41B7-9FC5-2B18B558EA37}" srcOrd="4" destOrd="0" presId="urn:microsoft.com/office/officeart/2018/2/layout/IconVerticalSolidList"/>
    <dgm:cxn modelId="{133D6E67-32D7-42CA-8A52-674E718821A9}" type="presParOf" srcId="{B9173196-F53D-4944-B234-6F1328A3F602}" destId="{FC60EAA2-B5E6-4DE0-BFBC-ED78B40A7894}" srcOrd="3" destOrd="0" presId="urn:microsoft.com/office/officeart/2018/2/layout/IconVerticalSolidList"/>
    <dgm:cxn modelId="{5C742B42-A597-429A-B31B-6E242529E6B3}" type="presParOf" srcId="{B9173196-F53D-4944-B234-6F1328A3F602}" destId="{FD524D12-0304-4905-A92D-FA8800582FAE}" srcOrd="4" destOrd="0" presId="urn:microsoft.com/office/officeart/2018/2/layout/IconVerticalSolidList"/>
    <dgm:cxn modelId="{890C1AE0-DCEC-42C9-86C5-ABB0B19AF266}" type="presParOf" srcId="{FD524D12-0304-4905-A92D-FA8800582FAE}" destId="{3F6064EB-F4EC-4CCB-877B-89A2C415385F}" srcOrd="0" destOrd="0" presId="urn:microsoft.com/office/officeart/2018/2/layout/IconVerticalSolidList"/>
    <dgm:cxn modelId="{7583F20B-45AE-48A9-A513-14D447A9D531}" type="presParOf" srcId="{FD524D12-0304-4905-A92D-FA8800582FAE}" destId="{285BA46B-642B-40FC-B663-B69A6C42BDAF}" srcOrd="1" destOrd="0" presId="urn:microsoft.com/office/officeart/2018/2/layout/IconVerticalSolidList"/>
    <dgm:cxn modelId="{7CD8EE99-30B4-4881-AE5E-431D0E7D65D7}" type="presParOf" srcId="{FD524D12-0304-4905-A92D-FA8800582FAE}" destId="{0EA1988F-60CF-43A1-92F4-655BD9C4E168}" srcOrd="2" destOrd="0" presId="urn:microsoft.com/office/officeart/2018/2/layout/IconVerticalSolidList"/>
    <dgm:cxn modelId="{D44A1E43-85B6-4D9D-89F7-BD44B3F557BD}" type="presParOf" srcId="{FD524D12-0304-4905-A92D-FA8800582FAE}" destId="{7AE517F4-FFD5-4A87-90D7-397E21EA56BD}" srcOrd="3" destOrd="0" presId="urn:microsoft.com/office/officeart/2018/2/layout/IconVerticalSolidList"/>
    <dgm:cxn modelId="{5128E114-3639-48FF-BDDD-BF1D6AD8A563}" type="presParOf" srcId="{B9173196-F53D-4944-B234-6F1328A3F602}" destId="{BDC48A02-F440-4800-9331-1F79291329EE}" srcOrd="5" destOrd="0" presId="urn:microsoft.com/office/officeart/2018/2/layout/IconVerticalSolidList"/>
    <dgm:cxn modelId="{B00AEDA9-5976-42A7-BF80-73B4208E989E}" type="presParOf" srcId="{B9173196-F53D-4944-B234-6F1328A3F602}" destId="{CF536C41-912E-41B3-97B6-065F2C19BC13}" srcOrd="6" destOrd="0" presId="urn:microsoft.com/office/officeart/2018/2/layout/IconVerticalSolidList"/>
    <dgm:cxn modelId="{5E805958-A4F0-4707-9BDF-FE78C7109867}" type="presParOf" srcId="{CF536C41-912E-41B3-97B6-065F2C19BC13}" destId="{FFFF850F-496E-460F-BE8B-83A487CBE1D6}" srcOrd="0" destOrd="0" presId="urn:microsoft.com/office/officeart/2018/2/layout/IconVerticalSolidList"/>
    <dgm:cxn modelId="{6DB77CBE-1127-4708-BF90-BF3C1ABF8158}" type="presParOf" srcId="{CF536C41-912E-41B3-97B6-065F2C19BC13}" destId="{BCBBBDE7-D3A3-469B-9550-4CF8D80408CB}" srcOrd="1" destOrd="0" presId="urn:microsoft.com/office/officeart/2018/2/layout/IconVerticalSolidList"/>
    <dgm:cxn modelId="{9E3EB1C4-5178-4758-B5A8-ACF5A1924927}" type="presParOf" srcId="{CF536C41-912E-41B3-97B6-065F2C19BC13}" destId="{59DAE288-3CD9-419D-831E-D1F3EA61B98F}" srcOrd="2" destOrd="0" presId="urn:microsoft.com/office/officeart/2018/2/layout/IconVerticalSolidList"/>
    <dgm:cxn modelId="{A8F4310A-6C66-44AD-BFDA-6D187787D828}" type="presParOf" srcId="{CF536C41-912E-41B3-97B6-065F2C19BC13}" destId="{B46724E9-6F65-46CB-91B4-923A28839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F87255-87A0-4998-A4B8-34A10D4C332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94EA22A-2C88-4320-BE6A-4039B4A8C185}">
      <dgm:prSet custT="1"/>
      <dgm:spPr/>
      <dgm:t>
        <a:bodyPr/>
        <a:lstStyle/>
        <a:p>
          <a:r>
            <a:rPr lang="en-US" sz="1100" b="1" dirty="0"/>
            <a:t>Is the market saturated?</a:t>
          </a:r>
          <a:br>
            <a:rPr lang="en-US" sz="1100" dirty="0"/>
          </a:br>
          <a:r>
            <a:rPr lang="en-US" sz="1100" dirty="0"/>
            <a:t>Ramen restaurants are the most frequently distributed among all districts, which is followed by Cafe and Japanese restaurants, whereas Chinese restaurants are almost 50% less than the Ramen restaurants distribution frequency. It indicates: 1. Opening a Chinese restaurant is easier than that for a Ramen restaurant. Because the market for Ramen restaurant are more likely to be saturated, which would bring fierce market competition. 2. Chinese restaurants might not as popular as Ramen and Japanese Restaurants. 3. Districts like Ikebukuro, Shinjuku, Ueno and Itabashi, that have higher Chinese residents' proportions and relatively low land prices are most likely to be selected as the most strategical places to open a Chinese restaurant. Those districts are labelled as Cluster 1.</a:t>
          </a:r>
        </a:p>
      </dgm:t>
    </dgm:pt>
    <dgm:pt modelId="{31003A7F-1BF3-4A3B-BB5F-172658CDA7D2}" type="parTrans" cxnId="{3307138E-A78D-446A-8DCC-E52517CA8E63}">
      <dgm:prSet/>
      <dgm:spPr/>
      <dgm:t>
        <a:bodyPr/>
        <a:lstStyle/>
        <a:p>
          <a:endParaRPr lang="en-US" sz="2400"/>
        </a:p>
      </dgm:t>
    </dgm:pt>
    <dgm:pt modelId="{8CACA3A1-E8C1-4FB4-B074-7471424FFF69}" type="sibTrans" cxnId="{3307138E-A78D-446A-8DCC-E52517CA8E63}">
      <dgm:prSet/>
      <dgm:spPr/>
      <dgm:t>
        <a:bodyPr/>
        <a:lstStyle/>
        <a:p>
          <a:endParaRPr lang="en-US" sz="2400"/>
        </a:p>
      </dgm:t>
    </dgm:pt>
    <dgm:pt modelId="{377E1CA4-76CF-45AC-AD12-EE493430EAEF}">
      <dgm:prSet custT="1"/>
      <dgm:spPr/>
      <dgm:t>
        <a:bodyPr/>
        <a:lstStyle/>
        <a:p>
          <a:r>
            <a:rPr lang="en-US" sz="1100" b="1"/>
            <a:t>Who are the potential customers?</a:t>
          </a:r>
          <a:br>
            <a:rPr lang="en-US" sz="1100"/>
          </a:br>
          <a:r>
            <a:rPr lang="en-US" sz="1100"/>
            <a:t>Both Chinese residents and Non-Chinese residents are potential customers. The percentage of Chinese residents in Arakawa and Itabashi, where take the Chinese restaurant as their 1st Most Common Venue, are not the highest ones. This might point the Chinese restaurants are popular to not just Chinese Residents.</a:t>
          </a:r>
        </a:p>
      </dgm:t>
    </dgm:pt>
    <dgm:pt modelId="{B80A5F62-EC2E-4552-AE31-96762CA97212}" type="parTrans" cxnId="{3594942F-382C-4C2A-B65C-7D52761B9814}">
      <dgm:prSet/>
      <dgm:spPr/>
      <dgm:t>
        <a:bodyPr/>
        <a:lstStyle/>
        <a:p>
          <a:endParaRPr lang="en-US" sz="2400"/>
        </a:p>
      </dgm:t>
    </dgm:pt>
    <dgm:pt modelId="{FF513803-CF1E-4EA6-9045-AEB320A18058}" type="sibTrans" cxnId="{3594942F-382C-4C2A-B65C-7D52761B9814}">
      <dgm:prSet/>
      <dgm:spPr/>
      <dgm:t>
        <a:bodyPr/>
        <a:lstStyle/>
        <a:p>
          <a:endParaRPr lang="en-US" sz="2400"/>
        </a:p>
      </dgm:t>
    </dgm:pt>
    <dgm:pt modelId="{ACF76D00-B779-4CC3-B47E-23225CBA0ACC}">
      <dgm:prSet custT="1"/>
      <dgm:spPr/>
      <dgm:t>
        <a:bodyPr/>
        <a:lstStyle/>
        <a:p>
          <a:r>
            <a:rPr lang="en-US" sz="1100" b="1"/>
            <a:t>Who are the local competitors?</a:t>
          </a:r>
          <a:br>
            <a:rPr lang="en-US" sz="1100"/>
          </a:br>
          <a:r>
            <a:rPr lang="en-US" sz="1100"/>
            <a:t>Although Chinese restaurants are the 1st or 2nd popular restaurants for some districts, however there are at most 4 Chinese restaurants out of the popular restaurants of each districts. Chinese restaurants performed lower market occupancy than Ramen and Cafe, but they are much frequently distributed than all other kind of restaurants. Therefore, the main competitors of Chinese Restaurants are Japanese restaurants, especially Ramen restaurants.</a:t>
          </a:r>
        </a:p>
      </dgm:t>
    </dgm:pt>
    <dgm:pt modelId="{E8F354BF-0469-44F6-B18E-5FFC8EF9DC6F}" type="parTrans" cxnId="{B6897299-FF94-453E-8FBA-81FC56E5BD78}">
      <dgm:prSet/>
      <dgm:spPr/>
      <dgm:t>
        <a:bodyPr/>
        <a:lstStyle/>
        <a:p>
          <a:endParaRPr lang="en-US" sz="2400"/>
        </a:p>
      </dgm:t>
    </dgm:pt>
    <dgm:pt modelId="{0B3E66B0-B28B-48A0-89C6-FE8153DDAED5}" type="sibTrans" cxnId="{B6897299-FF94-453E-8FBA-81FC56E5BD78}">
      <dgm:prSet/>
      <dgm:spPr/>
      <dgm:t>
        <a:bodyPr/>
        <a:lstStyle/>
        <a:p>
          <a:endParaRPr lang="en-US" sz="2400"/>
        </a:p>
      </dgm:t>
    </dgm:pt>
    <dgm:pt modelId="{DB062E5E-3E1E-F648-94BB-E2C0C199DEAC}" type="pres">
      <dgm:prSet presAssocID="{03F87255-87A0-4998-A4B8-34A10D4C3329}" presName="linear" presStyleCnt="0">
        <dgm:presLayoutVars>
          <dgm:animLvl val="lvl"/>
          <dgm:resizeHandles val="exact"/>
        </dgm:presLayoutVars>
      </dgm:prSet>
      <dgm:spPr/>
    </dgm:pt>
    <dgm:pt modelId="{E58E6470-9FFC-7249-9D94-CC0F7E195C41}" type="pres">
      <dgm:prSet presAssocID="{994EA22A-2C88-4320-BE6A-4039B4A8C185}" presName="parentText" presStyleLbl="node1" presStyleIdx="0" presStyleCnt="3">
        <dgm:presLayoutVars>
          <dgm:chMax val="0"/>
          <dgm:bulletEnabled val="1"/>
        </dgm:presLayoutVars>
      </dgm:prSet>
      <dgm:spPr/>
    </dgm:pt>
    <dgm:pt modelId="{0F7133F3-2ABF-D940-9B51-7118A557EEDF}" type="pres">
      <dgm:prSet presAssocID="{8CACA3A1-E8C1-4FB4-B074-7471424FFF69}" presName="spacer" presStyleCnt="0"/>
      <dgm:spPr/>
    </dgm:pt>
    <dgm:pt modelId="{2A913322-B5D8-E541-95E2-90C822ED9BC4}" type="pres">
      <dgm:prSet presAssocID="{377E1CA4-76CF-45AC-AD12-EE493430EAEF}" presName="parentText" presStyleLbl="node1" presStyleIdx="1" presStyleCnt="3">
        <dgm:presLayoutVars>
          <dgm:chMax val="0"/>
          <dgm:bulletEnabled val="1"/>
        </dgm:presLayoutVars>
      </dgm:prSet>
      <dgm:spPr/>
    </dgm:pt>
    <dgm:pt modelId="{755FBC68-5668-1346-A148-19A9EC4C4C69}" type="pres">
      <dgm:prSet presAssocID="{FF513803-CF1E-4EA6-9045-AEB320A18058}" presName="spacer" presStyleCnt="0"/>
      <dgm:spPr/>
    </dgm:pt>
    <dgm:pt modelId="{30539C18-1B14-324B-BF05-53F8A8CE6F04}" type="pres">
      <dgm:prSet presAssocID="{ACF76D00-B779-4CC3-B47E-23225CBA0ACC}" presName="parentText" presStyleLbl="node1" presStyleIdx="2" presStyleCnt="3">
        <dgm:presLayoutVars>
          <dgm:chMax val="0"/>
          <dgm:bulletEnabled val="1"/>
        </dgm:presLayoutVars>
      </dgm:prSet>
      <dgm:spPr/>
    </dgm:pt>
  </dgm:ptLst>
  <dgm:cxnLst>
    <dgm:cxn modelId="{FC19AD00-AE4F-7745-9214-DCFE5644ECD1}" type="presOf" srcId="{377E1CA4-76CF-45AC-AD12-EE493430EAEF}" destId="{2A913322-B5D8-E541-95E2-90C822ED9BC4}" srcOrd="0" destOrd="0" presId="urn:microsoft.com/office/officeart/2005/8/layout/vList2"/>
    <dgm:cxn modelId="{A7C04C01-2ED8-FD48-91F9-61628985D9A0}" type="presOf" srcId="{994EA22A-2C88-4320-BE6A-4039B4A8C185}" destId="{E58E6470-9FFC-7249-9D94-CC0F7E195C41}" srcOrd="0" destOrd="0" presId="urn:microsoft.com/office/officeart/2005/8/layout/vList2"/>
    <dgm:cxn modelId="{3594942F-382C-4C2A-B65C-7D52761B9814}" srcId="{03F87255-87A0-4998-A4B8-34A10D4C3329}" destId="{377E1CA4-76CF-45AC-AD12-EE493430EAEF}" srcOrd="1" destOrd="0" parTransId="{B80A5F62-EC2E-4552-AE31-96762CA97212}" sibTransId="{FF513803-CF1E-4EA6-9045-AEB320A18058}"/>
    <dgm:cxn modelId="{5B34C04D-DECB-2E42-9463-096ED126F511}" type="presOf" srcId="{03F87255-87A0-4998-A4B8-34A10D4C3329}" destId="{DB062E5E-3E1E-F648-94BB-E2C0C199DEAC}" srcOrd="0" destOrd="0" presId="urn:microsoft.com/office/officeart/2005/8/layout/vList2"/>
    <dgm:cxn modelId="{CA809373-9481-2B41-AD68-15B627B684FD}" type="presOf" srcId="{ACF76D00-B779-4CC3-B47E-23225CBA0ACC}" destId="{30539C18-1B14-324B-BF05-53F8A8CE6F04}" srcOrd="0" destOrd="0" presId="urn:microsoft.com/office/officeart/2005/8/layout/vList2"/>
    <dgm:cxn modelId="{3307138E-A78D-446A-8DCC-E52517CA8E63}" srcId="{03F87255-87A0-4998-A4B8-34A10D4C3329}" destId="{994EA22A-2C88-4320-BE6A-4039B4A8C185}" srcOrd="0" destOrd="0" parTransId="{31003A7F-1BF3-4A3B-BB5F-172658CDA7D2}" sibTransId="{8CACA3A1-E8C1-4FB4-B074-7471424FFF69}"/>
    <dgm:cxn modelId="{B6897299-FF94-453E-8FBA-81FC56E5BD78}" srcId="{03F87255-87A0-4998-A4B8-34A10D4C3329}" destId="{ACF76D00-B779-4CC3-B47E-23225CBA0ACC}" srcOrd="2" destOrd="0" parTransId="{E8F354BF-0469-44F6-B18E-5FFC8EF9DC6F}" sibTransId="{0B3E66B0-B28B-48A0-89C6-FE8153DDAED5}"/>
    <dgm:cxn modelId="{213F18A9-FB6C-1C43-890A-92EB42D8EE74}" type="presParOf" srcId="{DB062E5E-3E1E-F648-94BB-E2C0C199DEAC}" destId="{E58E6470-9FFC-7249-9D94-CC0F7E195C41}" srcOrd="0" destOrd="0" presId="urn:microsoft.com/office/officeart/2005/8/layout/vList2"/>
    <dgm:cxn modelId="{1114ADDB-92D0-DD46-8AF8-9C4D18FE465E}" type="presParOf" srcId="{DB062E5E-3E1E-F648-94BB-E2C0C199DEAC}" destId="{0F7133F3-2ABF-D940-9B51-7118A557EEDF}" srcOrd="1" destOrd="0" presId="urn:microsoft.com/office/officeart/2005/8/layout/vList2"/>
    <dgm:cxn modelId="{BCBF99E9-DB1E-5E48-B9A0-AC20FB217A8F}" type="presParOf" srcId="{DB062E5E-3E1E-F648-94BB-E2C0C199DEAC}" destId="{2A913322-B5D8-E541-95E2-90C822ED9BC4}" srcOrd="2" destOrd="0" presId="urn:microsoft.com/office/officeart/2005/8/layout/vList2"/>
    <dgm:cxn modelId="{DB5E5F3B-F4D5-EA49-A983-2AFF88B2751A}" type="presParOf" srcId="{DB062E5E-3E1E-F648-94BB-E2C0C199DEAC}" destId="{755FBC68-5668-1346-A148-19A9EC4C4C69}" srcOrd="3" destOrd="0" presId="urn:microsoft.com/office/officeart/2005/8/layout/vList2"/>
    <dgm:cxn modelId="{08AE538F-D5B3-5D45-9BD7-A178B341F7AD}" type="presParOf" srcId="{DB062E5E-3E1E-F648-94BB-E2C0C199DEAC}" destId="{30539C18-1B14-324B-BF05-53F8A8CE6F0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CEC49-9CEB-432D-9946-C42129A8DC88}">
      <dsp:nvSpPr>
        <dsp:cNvPr id="0" name=""/>
        <dsp:cNvSpPr/>
      </dsp:nvSpPr>
      <dsp:spPr>
        <a:xfrm>
          <a:off x="0" y="4813"/>
          <a:ext cx="7104549" cy="11202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EF4B6-5E94-486C-BAD1-CF8DEDFA1223}">
      <dsp:nvSpPr>
        <dsp:cNvPr id="0" name=""/>
        <dsp:cNvSpPr/>
      </dsp:nvSpPr>
      <dsp:spPr>
        <a:xfrm>
          <a:off x="338884" y="256876"/>
          <a:ext cx="616153" cy="6161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FAFD2B-EDD4-4858-935A-35813D126AB1}">
      <dsp:nvSpPr>
        <dsp:cNvPr id="0" name=""/>
        <dsp:cNvSpPr/>
      </dsp:nvSpPr>
      <dsp:spPr>
        <a:xfrm>
          <a:off x="1293922" y="4813"/>
          <a:ext cx="5809361"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889000">
            <a:lnSpc>
              <a:spcPct val="90000"/>
            </a:lnSpc>
            <a:spcBef>
              <a:spcPct val="0"/>
            </a:spcBef>
            <a:spcAft>
              <a:spcPct val="35000"/>
            </a:spcAft>
            <a:buNone/>
          </a:pPr>
          <a:r>
            <a:rPr lang="en-US" sz="2000" b="1" kern="1200" dirty="0"/>
            <a:t>Data Sources</a:t>
          </a:r>
          <a:r>
            <a:rPr lang="zh-CN" altLang="en-US" sz="2000" b="1" kern="1200" dirty="0"/>
            <a:t> </a:t>
          </a:r>
          <a:r>
            <a:rPr lang="en-US" altLang="zh-CN" sz="2000" b="1" kern="1200" dirty="0"/>
            <a:t>are</a:t>
          </a:r>
          <a:r>
            <a:rPr lang="zh-CN" altLang="en-US" sz="2000" b="1" kern="1200" dirty="0"/>
            <a:t> </a:t>
          </a:r>
          <a:r>
            <a:rPr lang="en-US" altLang="zh-CN" sz="2000" b="1" kern="1200" dirty="0"/>
            <a:t>mainly</a:t>
          </a:r>
          <a:r>
            <a:rPr lang="zh-CN" altLang="en-US" sz="2000" b="1" kern="1200" dirty="0"/>
            <a:t> </a:t>
          </a:r>
          <a:r>
            <a:rPr lang="en-US" altLang="zh-CN" sz="2000" b="1" kern="1200" dirty="0"/>
            <a:t>scrapped</a:t>
          </a:r>
          <a:r>
            <a:rPr lang="zh-CN" altLang="en-US" sz="2000" b="1" kern="1200" dirty="0"/>
            <a:t> </a:t>
          </a:r>
          <a:r>
            <a:rPr lang="en-US" altLang="zh-CN" sz="2000" b="1" kern="1200" dirty="0"/>
            <a:t>from</a:t>
          </a:r>
          <a:r>
            <a:rPr lang="zh-CN" altLang="en-US" sz="2000" b="1" kern="1200" dirty="0"/>
            <a:t> </a:t>
          </a:r>
          <a:r>
            <a:rPr lang="en-US" altLang="zh-CN" sz="2000" b="1" kern="1200" dirty="0"/>
            <a:t>Wiki</a:t>
          </a:r>
          <a:r>
            <a:rPr lang="zh-CN" altLang="en-US" sz="2000" b="1" kern="1200" dirty="0"/>
            <a:t> </a:t>
          </a:r>
          <a:r>
            <a:rPr lang="en-US" altLang="zh-CN" sz="2000" b="1" kern="1200" dirty="0"/>
            <a:t>websites</a:t>
          </a:r>
          <a:r>
            <a:rPr lang="zh-CN" altLang="en-US" sz="2000" b="1" kern="1200" dirty="0"/>
            <a:t> </a:t>
          </a:r>
          <a:r>
            <a:rPr lang="en-US" altLang="zh-CN" sz="2000" b="1" kern="1200" dirty="0"/>
            <a:t>and</a:t>
          </a:r>
          <a:r>
            <a:rPr lang="zh-CN" altLang="en-US" sz="2000" b="1" kern="1200" dirty="0"/>
            <a:t> </a:t>
          </a:r>
          <a:r>
            <a:rPr lang="en-US" altLang="zh-CN" sz="2000" b="1" kern="1200" dirty="0"/>
            <a:t>downloaded</a:t>
          </a:r>
          <a:r>
            <a:rPr lang="zh-CN" altLang="en-US" sz="2000" b="1" kern="1200" dirty="0"/>
            <a:t> </a:t>
          </a:r>
          <a:r>
            <a:rPr lang="en-US" altLang="zh-CN" sz="2000" b="1" kern="1200" dirty="0"/>
            <a:t>from</a:t>
          </a:r>
          <a:r>
            <a:rPr lang="zh-CN" altLang="en-US" sz="2000" b="1" kern="1200" dirty="0"/>
            <a:t>  </a:t>
          </a:r>
          <a:r>
            <a:rPr lang="en-US" altLang="zh-CN" sz="2000" b="1" kern="1200" dirty="0"/>
            <a:t>Statistics</a:t>
          </a:r>
          <a:r>
            <a:rPr lang="zh-CN" altLang="en-US" sz="2000" b="1" kern="1200" dirty="0"/>
            <a:t> </a:t>
          </a:r>
          <a:r>
            <a:rPr lang="en-US" altLang="zh-CN" sz="2000" b="1" kern="1200" dirty="0"/>
            <a:t>of</a:t>
          </a:r>
          <a:r>
            <a:rPr lang="zh-CN" altLang="en-US" sz="2000" b="1" kern="1200" dirty="0"/>
            <a:t> </a:t>
          </a:r>
          <a:r>
            <a:rPr lang="en-US" altLang="zh-CN" sz="2000" b="1" kern="1200" dirty="0"/>
            <a:t>Tokyo</a:t>
          </a:r>
          <a:endParaRPr lang="en-US" sz="2000" kern="1200" dirty="0"/>
        </a:p>
      </dsp:txBody>
      <dsp:txXfrm>
        <a:off x="1293922" y="4813"/>
        <a:ext cx="5809361" cy="1120278"/>
      </dsp:txXfrm>
    </dsp:sp>
    <dsp:sp modelId="{276C8FE9-ABDD-4543-9B2F-11E4CD86BD43}">
      <dsp:nvSpPr>
        <dsp:cNvPr id="0" name=""/>
        <dsp:cNvSpPr/>
      </dsp:nvSpPr>
      <dsp:spPr>
        <a:xfrm>
          <a:off x="0" y="1405162"/>
          <a:ext cx="7104549" cy="11202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369BE-2A57-4A31-A7C2-B5009828FD46}">
      <dsp:nvSpPr>
        <dsp:cNvPr id="0" name=""/>
        <dsp:cNvSpPr/>
      </dsp:nvSpPr>
      <dsp:spPr>
        <a:xfrm>
          <a:off x="338884" y="1657224"/>
          <a:ext cx="616153" cy="6161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362472-E94F-4722-84AB-22402FCCE110}">
      <dsp:nvSpPr>
        <dsp:cNvPr id="0" name=""/>
        <dsp:cNvSpPr/>
      </dsp:nvSpPr>
      <dsp:spPr>
        <a:xfrm>
          <a:off x="1293922" y="1405162"/>
          <a:ext cx="3197047"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889000">
            <a:lnSpc>
              <a:spcPct val="90000"/>
            </a:lnSpc>
            <a:spcBef>
              <a:spcPct val="0"/>
            </a:spcBef>
            <a:spcAft>
              <a:spcPct val="35000"/>
            </a:spcAft>
            <a:buNone/>
          </a:pPr>
          <a:r>
            <a:rPr lang="en-US" sz="2000" b="1" kern="1200"/>
            <a:t>Tokyo Wards Table from Wikipedia</a:t>
          </a:r>
          <a:endParaRPr lang="en-US" sz="2000" kern="1200"/>
        </a:p>
      </dsp:txBody>
      <dsp:txXfrm>
        <a:off x="1293922" y="1405162"/>
        <a:ext cx="3197047" cy="1120278"/>
      </dsp:txXfrm>
    </dsp:sp>
    <dsp:sp modelId="{A0AF34F4-98B5-41B7-9FC5-2B18B558EA37}">
      <dsp:nvSpPr>
        <dsp:cNvPr id="0" name=""/>
        <dsp:cNvSpPr/>
      </dsp:nvSpPr>
      <dsp:spPr>
        <a:xfrm>
          <a:off x="4490969" y="1405162"/>
          <a:ext cx="2612314"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488950">
            <a:lnSpc>
              <a:spcPct val="90000"/>
            </a:lnSpc>
            <a:spcBef>
              <a:spcPct val="0"/>
            </a:spcBef>
            <a:spcAft>
              <a:spcPct val="35000"/>
            </a:spcAft>
            <a:buNone/>
          </a:pPr>
          <a:r>
            <a:rPr lang="en-US" sz="1100" b="1" kern="1200"/>
            <a:t>I first make use of Special Wards of Tokyo page from </a:t>
          </a:r>
          <a:r>
            <a:rPr lang="en-US" sz="1100" b="1" kern="1200">
              <a:hlinkClick xmlns:r="http://schemas.openxmlformats.org/officeDocument/2006/relationships" r:id="rId5"/>
            </a:rPr>
            <a:t>Wikipedia - Special Wards of Tokyo</a:t>
          </a:r>
          <a:r>
            <a:rPr lang="en-US" sz="1100" b="1" kern="1200"/>
            <a:t> to scrap the table to create a data-frame. Simply use pandas.read_html and then extract the target table.</a:t>
          </a:r>
          <a:endParaRPr lang="en-US" sz="1100" kern="1200"/>
        </a:p>
      </dsp:txBody>
      <dsp:txXfrm>
        <a:off x="4490969" y="1405162"/>
        <a:ext cx="2612314" cy="1120278"/>
      </dsp:txXfrm>
    </dsp:sp>
    <dsp:sp modelId="{3F6064EB-F4EC-4CCB-877B-89A2C415385F}">
      <dsp:nvSpPr>
        <dsp:cNvPr id="0" name=""/>
        <dsp:cNvSpPr/>
      </dsp:nvSpPr>
      <dsp:spPr>
        <a:xfrm>
          <a:off x="0" y="2805510"/>
          <a:ext cx="7104549" cy="11202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BA46B-642B-40FC-B663-B69A6C42BDAF}">
      <dsp:nvSpPr>
        <dsp:cNvPr id="0" name=""/>
        <dsp:cNvSpPr/>
      </dsp:nvSpPr>
      <dsp:spPr>
        <a:xfrm>
          <a:off x="338884" y="3057573"/>
          <a:ext cx="616153" cy="61615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E517F4-FFD5-4A87-90D7-397E21EA56BD}">
      <dsp:nvSpPr>
        <dsp:cNvPr id="0" name=""/>
        <dsp:cNvSpPr/>
      </dsp:nvSpPr>
      <dsp:spPr>
        <a:xfrm>
          <a:off x="1293922" y="2805510"/>
          <a:ext cx="5809361"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889000">
            <a:lnSpc>
              <a:spcPct val="90000"/>
            </a:lnSpc>
            <a:spcBef>
              <a:spcPct val="0"/>
            </a:spcBef>
            <a:spcAft>
              <a:spcPct val="35000"/>
            </a:spcAft>
            <a:buNone/>
          </a:pPr>
          <a:r>
            <a:rPr lang="en-US" sz="2000" b="1" kern="1200" dirty="0"/>
            <a:t>Tokyo land price are downloaded from </a:t>
          </a:r>
          <a:r>
            <a:rPr lang="en-US" sz="2000" b="1" kern="1200" dirty="0">
              <a:hlinkClick xmlns:r="http://schemas.openxmlformats.org/officeDocument/2006/relationships" r:id="rId8"/>
            </a:rPr>
            <a:t>Tokyo land market value</a:t>
          </a:r>
          <a:endParaRPr lang="en-US" sz="2000" kern="1200" dirty="0"/>
        </a:p>
      </dsp:txBody>
      <dsp:txXfrm>
        <a:off x="1293922" y="2805510"/>
        <a:ext cx="5809361" cy="1120278"/>
      </dsp:txXfrm>
    </dsp:sp>
    <dsp:sp modelId="{FFFF850F-496E-460F-BE8B-83A487CBE1D6}">
      <dsp:nvSpPr>
        <dsp:cNvPr id="0" name=""/>
        <dsp:cNvSpPr/>
      </dsp:nvSpPr>
      <dsp:spPr>
        <a:xfrm>
          <a:off x="0" y="4205859"/>
          <a:ext cx="7104549" cy="11202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BBDE7-D3A3-469B-9550-4CF8D80408CB}">
      <dsp:nvSpPr>
        <dsp:cNvPr id="0" name=""/>
        <dsp:cNvSpPr/>
      </dsp:nvSpPr>
      <dsp:spPr>
        <a:xfrm>
          <a:off x="338884" y="4457922"/>
          <a:ext cx="616153" cy="6161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6724E9-6F65-46CB-91B4-923A2883942E}">
      <dsp:nvSpPr>
        <dsp:cNvPr id="0" name=""/>
        <dsp:cNvSpPr/>
      </dsp:nvSpPr>
      <dsp:spPr>
        <a:xfrm>
          <a:off x="1293922" y="4205859"/>
          <a:ext cx="5809361"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889000">
            <a:lnSpc>
              <a:spcPct val="90000"/>
            </a:lnSpc>
            <a:spcBef>
              <a:spcPct val="0"/>
            </a:spcBef>
            <a:spcAft>
              <a:spcPct val="35000"/>
            </a:spcAft>
            <a:buNone/>
          </a:pPr>
          <a:r>
            <a:rPr lang="en-US" sz="2000" b="1" kern="1200" dirty="0"/>
            <a:t>For the demographical data, which will help </a:t>
          </a:r>
          <a:r>
            <a:rPr lang="en-US" sz="2000" b="1" kern="1200" dirty="0" err="1"/>
            <a:t>analyse</a:t>
          </a:r>
          <a:r>
            <a:rPr lang="en-US" sz="2000" b="1" kern="1200" dirty="0"/>
            <a:t> the potential customers are downloaded from </a:t>
          </a:r>
          <a:r>
            <a:rPr lang="en-US" sz="2000" b="1" kern="1200" dirty="0">
              <a:hlinkClick xmlns:r="http://schemas.openxmlformats.org/officeDocument/2006/relationships" r:id="rId11"/>
            </a:rPr>
            <a:t>TOKYO STATISTICAL YEARBOOK 2018</a:t>
          </a:r>
          <a:endParaRPr lang="en-US" sz="2000" kern="1200" dirty="0"/>
        </a:p>
      </dsp:txBody>
      <dsp:txXfrm>
        <a:off x="1293922" y="4205859"/>
        <a:ext cx="5809361" cy="1120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E6470-9FFC-7249-9D94-CC0F7E195C41}">
      <dsp:nvSpPr>
        <dsp:cNvPr id="0" name=""/>
        <dsp:cNvSpPr/>
      </dsp:nvSpPr>
      <dsp:spPr>
        <a:xfrm>
          <a:off x="0" y="131999"/>
          <a:ext cx="7728267" cy="1482974"/>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Is the market saturated?</a:t>
          </a:r>
          <a:br>
            <a:rPr lang="en-US" sz="1100" kern="1200" dirty="0"/>
          </a:br>
          <a:r>
            <a:rPr lang="en-US" sz="1100" kern="1200" dirty="0"/>
            <a:t>Ramen restaurants are the most frequently distributed among all districts, which is followed by Cafe and Japanese restaurants, whereas Chinese restaurants are almost 50% less than the Ramen restaurants distribution frequency. It indicates: 1. Opening a Chinese restaurant is easier than that for a Ramen restaurant. Because the market for Ramen restaurant are more likely to be saturated, which would bring fierce market competition. 2. Chinese restaurants might not as popular as Ramen and Japanese Restaurants. 3. Districts like Ikebukuro, Shinjuku, Ueno and Itabashi, that have higher Chinese residents' proportions and relatively low land prices are most likely to be selected as the most strategical places to open a Chinese restaurant. Those districts are labelled as Cluster 1.</a:t>
          </a:r>
        </a:p>
      </dsp:txBody>
      <dsp:txXfrm>
        <a:off x="72393" y="204392"/>
        <a:ext cx="7583481" cy="1338188"/>
      </dsp:txXfrm>
    </dsp:sp>
    <dsp:sp modelId="{2A913322-B5D8-E541-95E2-90C822ED9BC4}">
      <dsp:nvSpPr>
        <dsp:cNvPr id="0" name=""/>
        <dsp:cNvSpPr/>
      </dsp:nvSpPr>
      <dsp:spPr>
        <a:xfrm>
          <a:off x="0" y="1802174"/>
          <a:ext cx="7728267" cy="1482974"/>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Who are the potential customers?</a:t>
          </a:r>
          <a:br>
            <a:rPr lang="en-US" sz="1100" kern="1200"/>
          </a:br>
          <a:r>
            <a:rPr lang="en-US" sz="1100" kern="1200"/>
            <a:t>Both Chinese residents and Non-Chinese residents are potential customers. The percentage of Chinese residents in Arakawa and Itabashi, where take the Chinese restaurant as their 1st Most Common Venue, are not the highest ones. This might point the Chinese restaurants are popular to not just Chinese Residents.</a:t>
          </a:r>
        </a:p>
      </dsp:txBody>
      <dsp:txXfrm>
        <a:off x="72393" y="1874567"/>
        <a:ext cx="7583481" cy="1338188"/>
      </dsp:txXfrm>
    </dsp:sp>
    <dsp:sp modelId="{30539C18-1B14-324B-BF05-53F8A8CE6F04}">
      <dsp:nvSpPr>
        <dsp:cNvPr id="0" name=""/>
        <dsp:cNvSpPr/>
      </dsp:nvSpPr>
      <dsp:spPr>
        <a:xfrm>
          <a:off x="0" y="3472349"/>
          <a:ext cx="7728267" cy="1482974"/>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Who are the local competitors?</a:t>
          </a:r>
          <a:br>
            <a:rPr lang="en-US" sz="1100" kern="1200"/>
          </a:br>
          <a:r>
            <a:rPr lang="en-US" sz="1100" kern="1200"/>
            <a:t>Although Chinese restaurants are the 1st or 2nd popular restaurants for some districts, however there are at most 4 Chinese restaurants out of the popular restaurants of each districts. Chinese restaurants performed lower market occupancy than Ramen and Cafe, but they are much frequently distributed than all other kind of restaurants. Therefore, the main competitors of Chinese Restaurants are Japanese restaurants, especially Ramen restaurants.</a:t>
          </a:r>
        </a:p>
      </dsp:txBody>
      <dsp:txXfrm>
        <a:off x="72393" y="3544742"/>
        <a:ext cx="7583481" cy="13381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6/15/20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6/15/20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kei.metro.tokyo.lg.jp/tnenkan/2018/tn18q3e002.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326F-6FA5-BF49-9B0E-1C16BC8D53BB}"/>
              </a:ext>
            </a:extLst>
          </p:cNvPr>
          <p:cNvSpPr>
            <a:spLocks noGrp="1"/>
          </p:cNvSpPr>
          <p:nvPr>
            <p:ph type="ctrTitle"/>
          </p:nvPr>
        </p:nvSpPr>
        <p:spPr/>
        <p:txBody>
          <a:bodyPr>
            <a:normAutofit fontScale="90000"/>
          </a:bodyPr>
          <a:lstStyle/>
          <a:p>
            <a:r>
              <a:rPr lang="en-US" altLang="zh-CN" dirty="0"/>
              <a:t>Optimal</a:t>
            </a:r>
            <a:r>
              <a:rPr lang="zh-CN" altLang="en-US" dirty="0"/>
              <a:t> </a:t>
            </a:r>
            <a:r>
              <a:rPr lang="en-US" altLang="zh-CN" dirty="0"/>
              <a:t>Location</a:t>
            </a:r>
            <a:r>
              <a:rPr lang="zh-CN" altLang="en-US" dirty="0"/>
              <a:t> </a:t>
            </a:r>
            <a:r>
              <a:rPr lang="en-US" altLang="zh-CN" dirty="0"/>
              <a:t>to</a:t>
            </a:r>
            <a:r>
              <a:rPr lang="zh-CN" altLang="en-US" dirty="0"/>
              <a:t> </a:t>
            </a:r>
            <a:r>
              <a:rPr lang="en-US" altLang="zh-CN" dirty="0"/>
              <a:t>Open</a:t>
            </a:r>
            <a:r>
              <a:rPr lang="zh-CN" altLang="en-US" dirty="0"/>
              <a:t> </a:t>
            </a:r>
            <a:r>
              <a:rPr lang="en-US" altLang="zh-CN" dirty="0"/>
              <a:t>a</a:t>
            </a:r>
            <a:r>
              <a:rPr lang="zh-CN" altLang="en-US" dirty="0"/>
              <a:t> </a:t>
            </a:r>
            <a:r>
              <a:rPr lang="en-US" altLang="zh-CN" dirty="0"/>
              <a:t>Chinese</a:t>
            </a:r>
            <a:r>
              <a:rPr lang="zh-CN" altLang="en-US" dirty="0"/>
              <a:t> </a:t>
            </a:r>
            <a:r>
              <a:rPr lang="en-US" altLang="zh-CN" dirty="0"/>
              <a:t>Restaurant</a:t>
            </a:r>
            <a:r>
              <a:rPr lang="zh-CN" altLang="en-US" dirty="0"/>
              <a:t> </a:t>
            </a:r>
            <a:r>
              <a:rPr lang="en-US" altLang="zh-CN" dirty="0"/>
              <a:t>in</a:t>
            </a:r>
            <a:r>
              <a:rPr lang="zh-CN" altLang="en-US" dirty="0"/>
              <a:t> </a:t>
            </a:r>
            <a:r>
              <a:rPr lang="en-US" altLang="zh-CN" dirty="0"/>
              <a:t>Tokyo,</a:t>
            </a:r>
            <a:r>
              <a:rPr lang="zh-CN" altLang="en-US" dirty="0"/>
              <a:t> </a:t>
            </a:r>
            <a:r>
              <a:rPr lang="en-US" altLang="zh-CN" dirty="0"/>
              <a:t>Japan</a:t>
            </a:r>
            <a:endParaRPr lang="en-CN" dirty="0"/>
          </a:p>
        </p:txBody>
      </p:sp>
      <p:sp>
        <p:nvSpPr>
          <p:cNvPr id="3" name="Subtitle 2">
            <a:extLst>
              <a:ext uri="{FF2B5EF4-FFF2-40B4-BE49-F238E27FC236}">
                <a16:creationId xmlns:a16="http://schemas.microsoft.com/office/drawing/2014/main" id="{736BB4AD-9492-6A4D-A15B-C5E661CD008E}"/>
              </a:ext>
            </a:extLst>
          </p:cNvPr>
          <p:cNvSpPr>
            <a:spLocks noGrp="1"/>
          </p:cNvSpPr>
          <p:nvPr>
            <p:ph type="subTitle" idx="1"/>
          </p:nvPr>
        </p:nvSpPr>
        <p:spPr/>
        <p:txBody>
          <a:bodyPr/>
          <a:lstStyle/>
          <a:p>
            <a:r>
              <a:rPr lang="en-US" altLang="zh-CN" dirty="0"/>
              <a:t>Cherrie</a:t>
            </a:r>
            <a:r>
              <a:rPr lang="zh-CN" altLang="en-US" dirty="0"/>
              <a:t> </a:t>
            </a:r>
            <a:r>
              <a:rPr lang="en-US" altLang="zh-CN" dirty="0"/>
              <a:t>He</a:t>
            </a:r>
          </a:p>
          <a:p>
            <a:r>
              <a:rPr lang="en-US" altLang="zh-CN" dirty="0"/>
              <a:t>June</a:t>
            </a:r>
            <a:r>
              <a:rPr lang="zh-CN" altLang="en-US" dirty="0"/>
              <a:t> </a:t>
            </a:r>
            <a:r>
              <a:rPr lang="en-US" altLang="zh-CN" dirty="0"/>
              <a:t>10,</a:t>
            </a:r>
            <a:r>
              <a:rPr lang="zh-CN" altLang="en-US" dirty="0"/>
              <a:t> </a:t>
            </a:r>
            <a:r>
              <a:rPr lang="en-US" altLang="zh-CN" dirty="0"/>
              <a:t>2020</a:t>
            </a:r>
            <a:endParaRPr lang="en-CN" dirty="0"/>
          </a:p>
        </p:txBody>
      </p:sp>
    </p:spTree>
    <p:extLst>
      <p:ext uri="{BB962C8B-B14F-4D97-AF65-F5344CB8AC3E}">
        <p14:creationId xmlns:p14="http://schemas.microsoft.com/office/powerpoint/2010/main" val="2082495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35DE-DF93-4843-A2D2-2F75EE6FA36F}"/>
              </a:ext>
            </a:extLst>
          </p:cNvPr>
          <p:cNvSpPr>
            <a:spLocks noGrp="1"/>
          </p:cNvSpPr>
          <p:nvPr>
            <p:ph type="title"/>
          </p:nvPr>
        </p:nvSpPr>
        <p:spPr/>
        <p:txBody>
          <a:bodyPr>
            <a:normAutofit/>
          </a:bodyPr>
          <a:lstStyle/>
          <a:p>
            <a:r>
              <a:rPr lang="en-US" sz="3200" b="1" dirty="0"/>
              <a:t>Methodology</a:t>
            </a:r>
            <a:endParaRPr lang="en-CN" sz="2000" dirty="0"/>
          </a:p>
        </p:txBody>
      </p:sp>
      <p:sp>
        <p:nvSpPr>
          <p:cNvPr id="3" name="Content Placeholder 2">
            <a:extLst>
              <a:ext uri="{FF2B5EF4-FFF2-40B4-BE49-F238E27FC236}">
                <a16:creationId xmlns:a16="http://schemas.microsoft.com/office/drawing/2014/main" id="{F06CABDB-41F8-BA45-B4A9-41C80E3FA4C7}"/>
              </a:ext>
            </a:extLst>
          </p:cNvPr>
          <p:cNvSpPr>
            <a:spLocks noGrp="1"/>
          </p:cNvSpPr>
          <p:nvPr>
            <p:ph idx="1"/>
          </p:nvPr>
        </p:nvSpPr>
        <p:spPr>
          <a:xfrm>
            <a:off x="3869268" y="1018572"/>
            <a:ext cx="7315200" cy="4966176"/>
          </a:xfrm>
        </p:spPr>
        <p:txBody>
          <a:bodyPr/>
          <a:lstStyle/>
          <a:p>
            <a:pPr marL="0" indent="0">
              <a:buNone/>
            </a:pPr>
            <a:r>
              <a:rPr lang="en-US" b="1" dirty="0"/>
              <a:t>Folium Mapping Visuali</a:t>
            </a:r>
            <a:r>
              <a:rPr lang="en-US" altLang="zh-CN" b="1" dirty="0"/>
              <a:t>z</a:t>
            </a:r>
            <a:r>
              <a:rPr lang="en-US" b="1" dirty="0"/>
              <a:t>ation</a:t>
            </a:r>
          </a:p>
          <a:p>
            <a:r>
              <a:rPr lang="en-US" altLang="zh-CN" sz="1600" dirty="0"/>
              <a:t>Open</a:t>
            </a:r>
            <a:r>
              <a:rPr lang="zh-CN" altLang="en-US" sz="1600" dirty="0"/>
              <a:t> </a:t>
            </a:r>
            <a:r>
              <a:rPr lang="en-US" altLang="zh-CN" sz="1600" dirty="0"/>
              <a:t>a</a:t>
            </a:r>
            <a:r>
              <a:rPr lang="zh-CN" altLang="en-US" sz="1600" dirty="0"/>
              <a:t> </a:t>
            </a:r>
            <a:r>
              <a:rPr lang="en-US" altLang="zh-CN" sz="1600" dirty="0"/>
              <a:t>restaurant</a:t>
            </a:r>
            <a:r>
              <a:rPr lang="zh-CN" altLang="en-US" sz="1600" dirty="0"/>
              <a:t> </a:t>
            </a:r>
            <a:r>
              <a:rPr lang="en-US" altLang="zh-CN" sz="1600" dirty="0"/>
              <a:t>in</a:t>
            </a:r>
            <a:r>
              <a:rPr lang="zh-CN" altLang="en-US" sz="1600" dirty="0"/>
              <a:t> </a:t>
            </a:r>
            <a:r>
              <a:rPr lang="en-US" altLang="zh-CN" sz="1600" dirty="0"/>
              <a:t>following</a:t>
            </a:r>
            <a:r>
              <a:rPr lang="zh-CN" altLang="en-US" sz="1600" dirty="0"/>
              <a:t> </a:t>
            </a:r>
            <a:r>
              <a:rPr lang="en-US" altLang="zh-CN" sz="1600" dirty="0"/>
              <a:t>highlighted</a:t>
            </a:r>
            <a:r>
              <a:rPr lang="zh-CN" altLang="en-US" sz="1600" dirty="0"/>
              <a:t> </a:t>
            </a:r>
            <a:r>
              <a:rPr lang="en-US" altLang="zh-CN" sz="1600" dirty="0"/>
              <a:t>areas</a:t>
            </a:r>
            <a:r>
              <a:rPr lang="zh-CN" altLang="en-US" sz="1600" dirty="0"/>
              <a:t> </a:t>
            </a:r>
            <a:r>
              <a:rPr lang="en-US" altLang="zh-CN" sz="1600" dirty="0"/>
              <a:t>would</a:t>
            </a:r>
            <a:r>
              <a:rPr lang="zh-CN" altLang="en-US" sz="1600" dirty="0"/>
              <a:t> </a:t>
            </a:r>
            <a:r>
              <a:rPr lang="en-US" altLang="zh-CN" sz="1600" dirty="0"/>
              <a:t>face</a:t>
            </a:r>
            <a:r>
              <a:rPr lang="zh-CN" altLang="en-US" sz="1600" dirty="0"/>
              <a:t> </a:t>
            </a:r>
            <a:r>
              <a:rPr lang="en-US" altLang="zh-CN" sz="1600" dirty="0"/>
              <a:t>competitive</a:t>
            </a:r>
            <a:r>
              <a:rPr lang="zh-CN" altLang="en-US" sz="1600" dirty="0"/>
              <a:t> </a:t>
            </a:r>
            <a:r>
              <a:rPr lang="en-US" altLang="zh-CN" sz="1600" dirty="0"/>
              <a:t>environment,</a:t>
            </a:r>
            <a:r>
              <a:rPr lang="zh-CN" altLang="en-US" sz="1600" dirty="0"/>
              <a:t> </a:t>
            </a:r>
            <a:r>
              <a:rPr lang="en-US" altLang="zh-CN" sz="1600" dirty="0"/>
              <a:t>although</a:t>
            </a:r>
            <a:r>
              <a:rPr lang="zh-CN" altLang="en-US" sz="1600" dirty="0"/>
              <a:t> </a:t>
            </a:r>
            <a:r>
              <a:rPr lang="en-US" altLang="zh-CN" sz="1600" dirty="0"/>
              <a:t>the</a:t>
            </a:r>
            <a:r>
              <a:rPr lang="zh-CN" altLang="en-US" sz="1600" dirty="0"/>
              <a:t> </a:t>
            </a:r>
            <a:r>
              <a:rPr lang="en-US" altLang="zh-CN" sz="1600" dirty="0"/>
              <a:t>crowd</a:t>
            </a:r>
            <a:r>
              <a:rPr lang="zh-CN" altLang="en-US" sz="1600" dirty="0"/>
              <a:t> </a:t>
            </a:r>
            <a:r>
              <a:rPr lang="en-US" altLang="zh-CN" sz="1600" dirty="0"/>
              <a:t>of</a:t>
            </a:r>
            <a:r>
              <a:rPr lang="zh-CN" altLang="en-US" sz="1600" dirty="0"/>
              <a:t> </a:t>
            </a:r>
            <a:r>
              <a:rPr lang="en-US" altLang="zh-CN" sz="1600" dirty="0"/>
              <a:t>the</a:t>
            </a:r>
            <a:r>
              <a:rPr lang="zh-CN" altLang="en-US" sz="1600" dirty="0"/>
              <a:t> </a:t>
            </a:r>
            <a:r>
              <a:rPr lang="en-US" altLang="zh-CN" sz="1600" dirty="0"/>
              <a:t>restaurants</a:t>
            </a:r>
            <a:r>
              <a:rPr lang="zh-CN" altLang="en-US" sz="1600" dirty="0"/>
              <a:t> </a:t>
            </a:r>
            <a:r>
              <a:rPr lang="en-US" altLang="zh-CN" sz="1600" dirty="0"/>
              <a:t>indicates</a:t>
            </a:r>
            <a:r>
              <a:rPr lang="zh-CN" altLang="en-US" sz="1600" dirty="0"/>
              <a:t> </a:t>
            </a:r>
            <a:r>
              <a:rPr lang="en-US" altLang="zh-CN" sz="1600" dirty="0"/>
              <a:t>high</a:t>
            </a:r>
            <a:r>
              <a:rPr lang="zh-CN" altLang="en-US" sz="1600" dirty="0"/>
              <a:t> </a:t>
            </a:r>
            <a:r>
              <a:rPr lang="en-US" altLang="zh-CN" sz="1600" dirty="0"/>
              <a:t>volume</a:t>
            </a:r>
            <a:r>
              <a:rPr lang="zh-CN" altLang="en-US" sz="1600" dirty="0"/>
              <a:t> </a:t>
            </a:r>
            <a:r>
              <a:rPr lang="en-US" altLang="zh-CN" sz="1600" dirty="0"/>
              <a:t>of</a:t>
            </a:r>
            <a:r>
              <a:rPr lang="zh-CN" altLang="en-US" sz="1600" dirty="0"/>
              <a:t> </a:t>
            </a:r>
            <a:r>
              <a:rPr lang="en-US" altLang="zh-CN" sz="1600" dirty="0"/>
              <a:t>customers</a:t>
            </a:r>
            <a:endParaRPr lang="en-US" sz="1600"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a:p>
            <a:pPr marL="0" indent="0">
              <a:buNone/>
            </a:pPr>
            <a:endParaRPr lang="en-CN" dirty="0"/>
          </a:p>
        </p:txBody>
      </p:sp>
      <p:pic>
        <p:nvPicPr>
          <p:cNvPr id="5" name="Picture 4">
            <a:extLst>
              <a:ext uri="{FF2B5EF4-FFF2-40B4-BE49-F238E27FC236}">
                <a16:creationId xmlns:a16="http://schemas.microsoft.com/office/drawing/2014/main" id="{21D72185-675C-D941-8054-DD2DA397B95E}"/>
              </a:ext>
            </a:extLst>
          </p:cNvPr>
          <p:cNvPicPr>
            <a:picLocks noChangeAspect="1"/>
          </p:cNvPicPr>
          <p:nvPr/>
        </p:nvPicPr>
        <p:blipFill>
          <a:blip r:embed="rId2"/>
          <a:stretch>
            <a:fillRect/>
          </a:stretch>
        </p:blipFill>
        <p:spPr>
          <a:xfrm>
            <a:off x="3869268" y="1942900"/>
            <a:ext cx="6953061" cy="4218449"/>
          </a:xfrm>
          <a:prstGeom prst="rect">
            <a:avLst/>
          </a:prstGeom>
        </p:spPr>
      </p:pic>
    </p:spTree>
    <p:extLst>
      <p:ext uri="{BB962C8B-B14F-4D97-AF65-F5344CB8AC3E}">
        <p14:creationId xmlns:p14="http://schemas.microsoft.com/office/powerpoint/2010/main" val="47256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F15519-3E8E-1D4C-B9B6-6C7506D73F96}"/>
              </a:ext>
            </a:extLst>
          </p:cNvPr>
          <p:cNvPicPr>
            <a:picLocks noChangeAspect="1"/>
          </p:cNvPicPr>
          <p:nvPr/>
        </p:nvPicPr>
        <p:blipFill rotWithShape="1">
          <a:blip r:embed="rId2"/>
          <a:srcRect b="466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BECCD2-2F18-B94F-972E-C5C2E6ACD3C1}"/>
              </a:ext>
            </a:extLst>
          </p:cNvPr>
          <p:cNvSpPr>
            <a:spLocks noGrp="1"/>
          </p:cNvSpPr>
          <p:nvPr>
            <p:ph type="title"/>
          </p:nvPr>
        </p:nvSpPr>
        <p:spPr>
          <a:xfrm>
            <a:off x="252919" y="1123837"/>
            <a:ext cx="2947482" cy="1283461"/>
          </a:xfrm>
        </p:spPr>
        <p:txBody>
          <a:bodyPr anchor="b">
            <a:normAutofit/>
          </a:bodyPr>
          <a:lstStyle/>
          <a:p>
            <a:r>
              <a:rPr lang="en-US" sz="2400" b="1"/>
              <a:t>Methodology</a:t>
            </a:r>
            <a:endParaRPr lang="en-CN" sz="2400"/>
          </a:p>
        </p:txBody>
      </p:sp>
      <p:sp>
        <p:nvSpPr>
          <p:cNvPr id="3" name="Content Placeholder 2">
            <a:extLst>
              <a:ext uri="{FF2B5EF4-FFF2-40B4-BE49-F238E27FC236}">
                <a16:creationId xmlns:a16="http://schemas.microsoft.com/office/drawing/2014/main" id="{7791FC71-E7DF-FD4D-9714-A0704E540282}"/>
              </a:ext>
            </a:extLst>
          </p:cNvPr>
          <p:cNvSpPr>
            <a:spLocks noGrp="1"/>
          </p:cNvSpPr>
          <p:nvPr>
            <p:ph idx="1"/>
          </p:nvPr>
        </p:nvSpPr>
        <p:spPr>
          <a:xfrm>
            <a:off x="252920" y="2407298"/>
            <a:ext cx="2947482" cy="3498980"/>
          </a:xfrm>
        </p:spPr>
        <p:txBody>
          <a:bodyPr anchor="t">
            <a:normAutofit/>
          </a:bodyPr>
          <a:lstStyle/>
          <a:p>
            <a:pPr marL="0" indent="0">
              <a:buNone/>
            </a:pPr>
            <a:r>
              <a:rPr lang="en-US" sz="1600" b="1">
                <a:solidFill>
                  <a:srgbClr val="FFFFFF"/>
                </a:solidFill>
              </a:rPr>
              <a:t>Clustering Neighborhoods in Tokyo</a:t>
            </a:r>
          </a:p>
          <a:p>
            <a:r>
              <a:rPr lang="en-US" sz="1600">
                <a:solidFill>
                  <a:srgbClr val="FFFFFF"/>
                </a:solidFill>
              </a:rPr>
              <a:t>Based on the similarities of venue categories, 22 neighborhood will be clustered by using K-Means. Clustered neighborhoods will be labelled from 0-4.</a:t>
            </a:r>
          </a:p>
          <a:p>
            <a:pPr marL="0" indent="0">
              <a:buNone/>
            </a:pPr>
            <a:endParaRPr lang="en-CN" sz="1600">
              <a:solidFill>
                <a:srgbClr val="FFFFFF"/>
              </a:solidFill>
            </a:endParaRPr>
          </a:p>
        </p:txBody>
      </p:sp>
      <p:sp>
        <p:nvSpPr>
          <p:cNvPr id="11" name="Rectangle 10">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5131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253-EF96-1E49-B3AF-61A21D174056}"/>
              </a:ext>
            </a:extLst>
          </p:cNvPr>
          <p:cNvSpPr>
            <a:spLocks noGrp="1"/>
          </p:cNvSpPr>
          <p:nvPr>
            <p:ph type="title"/>
          </p:nvPr>
        </p:nvSpPr>
        <p:spPr>
          <a:xfrm>
            <a:off x="252919" y="1123837"/>
            <a:ext cx="2947482" cy="4601183"/>
          </a:xfrm>
        </p:spPr>
        <p:txBody>
          <a:bodyPr>
            <a:normAutofit/>
          </a:bodyPr>
          <a:lstStyle/>
          <a:p>
            <a:r>
              <a:rPr lang="en-US" sz="3200" b="1" dirty="0"/>
              <a:t>Results</a:t>
            </a:r>
            <a:br>
              <a:rPr lang="en-US" sz="1600" b="1" dirty="0"/>
            </a:br>
            <a:r>
              <a:rPr lang="en-US" sz="1600" dirty="0"/>
              <a:t>As stated at the beginning of this project, this report will answer the following questions by exploring the geographical and market data with the machine learning power deployed. </a:t>
            </a:r>
            <a:br>
              <a:rPr lang="en-US" sz="1600" dirty="0"/>
            </a:br>
            <a:br>
              <a:rPr lang="en-US" sz="1600" dirty="0"/>
            </a:br>
            <a:r>
              <a:rPr lang="en-US" sz="1600" dirty="0"/>
              <a:t>According to my analysis, Cluster </a:t>
            </a:r>
            <a:r>
              <a:rPr lang="en-US" altLang="zh-CN" sz="1600" dirty="0"/>
              <a:t>1</a:t>
            </a:r>
            <a:r>
              <a:rPr lang="en-US" sz="1600" dirty="0"/>
              <a:t>, where Chinese restaurants with low ranking of popularity, but with high Chinese resident proportions and fairly low land prices, are the most optimal locations to open a Chinese restaurant.</a:t>
            </a:r>
            <a:br>
              <a:rPr lang="en-US" sz="1600" dirty="0"/>
            </a:br>
            <a:endParaRPr lang="en-CN" sz="1600" dirty="0"/>
          </a:p>
        </p:txBody>
      </p:sp>
      <p:graphicFrame>
        <p:nvGraphicFramePr>
          <p:cNvPr id="7" name="Content Placeholder 2">
            <a:extLst>
              <a:ext uri="{FF2B5EF4-FFF2-40B4-BE49-F238E27FC236}">
                <a16:creationId xmlns:a16="http://schemas.microsoft.com/office/drawing/2014/main" id="{D31AFFAD-20A9-42DD-B868-51E91A688C39}"/>
              </a:ext>
            </a:extLst>
          </p:cNvPr>
          <p:cNvGraphicFramePr>
            <a:graphicFrameLocks noGrp="1"/>
          </p:cNvGraphicFramePr>
          <p:nvPr>
            <p:ph idx="1"/>
            <p:extLst>
              <p:ext uri="{D42A27DB-BD31-4B8C-83A1-F6EECF244321}">
                <p14:modId xmlns:p14="http://schemas.microsoft.com/office/powerpoint/2010/main" val="1822615845"/>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8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5BB6-F5BA-9247-A37C-25DDA53843F4}"/>
              </a:ext>
            </a:extLst>
          </p:cNvPr>
          <p:cNvSpPr>
            <a:spLocks noGrp="1"/>
          </p:cNvSpPr>
          <p:nvPr>
            <p:ph type="title"/>
          </p:nvPr>
        </p:nvSpPr>
        <p:spPr/>
        <p:txBody>
          <a:bodyPr/>
          <a:lstStyle/>
          <a:p>
            <a:r>
              <a:rPr lang="en-US" b="1" dirty="0"/>
              <a:t>Discussion</a:t>
            </a:r>
            <a:br>
              <a:rPr lang="en-US" b="1" dirty="0"/>
            </a:br>
            <a:r>
              <a:rPr lang="en-US" altLang="zh-CN" b="1" dirty="0"/>
              <a:t>and</a:t>
            </a:r>
            <a:r>
              <a:rPr lang="zh-CN" altLang="en-US" b="1" dirty="0"/>
              <a:t> </a:t>
            </a:r>
            <a:r>
              <a:rPr lang="en-US" altLang="zh-CN" b="1" dirty="0"/>
              <a:t>Conclusion</a:t>
            </a:r>
            <a:endParaRPr lang="en-CN" dirty="0"/>
          </a:p>
        </p:txBody>
      </p:sp>
      <p:sp>
        <p:nvSpPr>
          <p:cNvPr id="3" name="Content Placeholder 2">
            <a:extLst>
              <a:ext uri="{FF2B5EF4-FFF2-40B4-BE49-F238E27FC236}">
                <a16:creationId xmlns:a16="http://schemas.microsoft.com/office/drawing/2014/main" id="{5F0AB547-5B3B-A644-BB9F-35AA24C96E55}"/>
              </a:ext>
            </a:extLst>
          </p:cNvPr>
          <p:cNvSpPr>
            <a:spLocks noGrp="1"/>
          </p:cNvSpPr>
          <p:nvPr>
            <p:ph idx="1"/>
          </p:nvPr>
        </p:nvSpPr>
        <p:spPr/>
        <p:txBody>
          <a:bodyPr/>
          <a:lstStyle/>
          <a:p>
            <a:r>
              <a:rPr lang="en-US" dirty="0"/>
              <a:t>Since the clustering was based only on the most common venues of each district, further discussions can be </a:t>
            </a:r>
            <a:r>
              <a:rPr lang="en-US" dirty="0" err="1"/>
              <a:t>pivotting</a:t>
            </a:r>
            <a:r>
              <a:rPr lang="en-US" dirty="0"/>
              <a:t> on other clustering such as DBSCAN. Some of the districts are not recorded in </a:t>
            </a:r>
            <a:r>
              <a:rPr lang="en-US" dirty="0">
                <a:hlinkClick r:id="rId2"/>
              </a:rPr>
              <a:t>TOKYO STATISTICAL YEARBOOK 2018</a:t>
            </a:r>
            <a:r>
              <a:rPr lang="en-US" dirty="0"/>
              <a:t>. This kind of information might be found in Japanese websites. For the number of Chinese residents in Kasai and </a:t>
            </a:r>
            <a:r>
              <a:rPr lang="en-US" dirty="0" err="1"/>
              <a:t>Tateshi</a:t>
            </a:r>
            <a:r>
              <a:rPr lang="en-US" dirty="0"/>
              <a:t> could be discovered by who are interested and may understand Japanese.</a:t>
            </a:r>
          </a:p>
          <a:p>
            <a:r>
              <a:rPr lang="en-US" dirty="0"/>
              <a:t>This project offers a glimpse of how </a:t>
            </a:r>
            <a:r>
              <a:rPr lang="en-US" dirty="0" err="1"/>
              <a:t>reallife</a:t>
            </a:r>
            <a:r>
              <a:rPr lang="en-US" dirty="0"/>
              <a:t> data-science projects look like. Despite the importance of traditional ways of doing marketing research, machine learning and data analyze techniques are largely facilitate</a:t>
            </a:r>
            <a:r>
              <a:rPr lang="en-US" altLang="zh-CN" dirty="0"/>
              <a:t>d</a:t>
            </a:r>
            <a:r>
              <a:rPr lang="en-US" dirty="0"/>
              <a:t> the conveniences of solving business problems. My analysis were mainly based on the acquirable data from English websites, more interesting analytics can be continuously conducted as more multilingual resources are surely available and will be discovered by interested readers.</a:t>
            </a:r>
            <a:endParaRPr lang="en-CN" dirty="0"/>
          </a:p>
        </p:txBody>
      </p:sp>
    </p:spTree>
    <p:extLst>
      <p:ext uri="{BB962C8B-B14F-4D97-AF65-F5344CB8AC3E}">
        <p14:creationId xmlns:p14="http://schemas.microsoft.com/office/powerpoint/2010/main" val="409960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B547-C8F5-284F-A508-E559D756AC72}"/>
              </a:ext>
            </a:extLst>
          </p:cNvPr>
          <p:cNvSpPr>
            <a:spLocks noGrp="1"/>
          </p:cNvSpPr>
          <p:nvPr>
            <p:ph type="title"/>
          </p:nvPr>
        </p:nvSpPr>
        <p:spPr/>
        <p:txBody>
          <a:bodyPr/>
          <a:lstStyle/>
          <a:p>
            <a:r>
              <a:rPr lang="en-US" altLang="zh-CN" dirty="0"/>
              <a:t>Introduction</a:t>
            </a:r>
            <a:endParaRPr lang="en-CN" dirty="0"/>
          </a:p>
        </p:txBody>
      </p:sp>
      <p:sp>
        <p:nvSpPr>
          <p:cNvPr id="3" name="Content Placeholder 2">
            <a:extLst>
              <a:ext uri="{FF2B5EF4-FFF2-40B4-BE49-F238E27FC236}">
                <a16:creationId xmlns:a16="http://schemas.microsoft.com/office/drawing/2014/main" id="{84A226BC-3B16-E146-8A05-7355C4E4C581}"/>
              </a:ext>
            </a:extLst>
          </p:cNvPr>
          <p:cNvSpPr>
            <a:spLocks noGrp="1"/>
          </p:cNvSpPr>
          <p:nvPr>
            <p:ph idx="1"/>
          </p:nvPr>
        </p:nvSpPr>
        <p:spPr/>
        <p:txBody>
          <a:bodyPr/>
          <a:lstStyle/>
          <a:p>
            <a:pPr marL="0" indent="0">
              <a:buNone/>
            </a:pPr>
            <a:r>
              <a:rPr lang="en-US" b="1" dirty="0"/>
              <a:t>Background</a:t>
            </a:r>
          </a:p>
          <a:p>
            <a:r>
              <a:rPr lang="en-US" dirty="0"/>
              <a:t>To be successful with any restaurant opening, market research is the best thing to start off.</a:t>
            </a:r>
          </a:p>
          <a:p>
            <a:r>
              <a:rPr lang="en-US" dirty="0"/>
              <a:t>At one time, market researches before run</a:t>
            </a:r>
            <a:r>
              <a:rPr lang="en-US" altLang="zh-CN" dirty="0"/>
              <a:t>n</a:t>
            </a:r>
            <a:r>
              <a:rPr lang="en-US" dirty="0"/>
              <a:t>ing a business were implemented in traditional ways, like visiting local communities or interviewing potential customers. Whereas nowadays, the researches are largely facilitated since the machine learning power were added.</a:t>
            </a:r>
          </a:p>
          <a:p>
            <a:r>
              <a:rPr lang="en-US" dirty="0"/>
              <a:t>Data analy</a:t>
            </a:r>
            <a:r>
              <a:rPr lang="en-US" altLang="zh-CN" dirty="0"/>
              <a:t>ze</a:t>
            </a:r>
            <a:r>
              <a:rPr lang="en-US" dirty="0"/>
              <a:t> and machine learning techniques play very important role in helping businesspeople grab market share and become profitable when opening a restaurant in a smart and scientific way.</a:t>
            </a:r>
          </a:p>
          <a:p>
            <a:endParaRPr lang="en-CN" dirty="0"/>
          </a:p>
        </p:txBody>
      </p:sp>
    </p:spTree>
    <p:extLst>
      <p:ext uri="{BB962C8B-B14F-4D97-AF65-F5344CB8AC3E}">
        <p14:creationId xmlns:p14="http://schemas.microsoft.com/office/powerpoint/2010/main" val="688172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93B7-BA3D-F14F-AC07-40A7C7D056F7}"/>
              </a:ext>
            </a:extLst>
          </p:cNvPr>
          <p:cNvSpPr>
            <a:spLocks noGrp="1"/>
          </p:cNvSpPr>
          <p:nvPr>
            <p:ph type="title"/>
          </p:nvPr>
        </p:nvSpPr>
        <p:spPr/>
        <p:txBody>
          <a:bodyPr/>
          <a:lstStyle/>
          <a:p>
            <a:r>
              <a:rPr lang="en-US" altLang="zh-CN" dirty="0"/>
              <a:t>Introduction</a:t>
            </a:r>
            <a:endParaRPr lang="en-CN" dirty="0"/>
          </a:p>
        </p:txBody>
      </p:sp>
      <p:sp>
        <p:nvSpPr>
          <p:cNvPr id="3" name="Content Placeholder 2">
            <a:extLst>
              <a:ext uri="{FF2B5EF4-FFF2-40B4-BE49-F238E27FC236}">
                <a16:creationId xmlns:a16="http://schemas.microsoft.com/office/drawing/2014/main" id="{D51C6FE1-A204-CB49-83BD-3FD307987324}"/>
              </a:ext>
            </a:extLst>
          </p:cNvPr>
          <p:cNvSpPr>
            <a:spLocks noGrp="1"/>
          </p:cNvSpPr>
          <p:nvPr>
            <p:ph idx="1"/>
          </p:nvPr>
        </p:nvSpPr>
        <p:spPr/>
        <p:txBody>
          <a:bodyPr/>
          <a:lstStyle/>
          <a:p>
            <a:pPr marL="0" indent="0">
              <a:buNone/>
            </a:pPr>
            <a:r>
              <a:rPr lang="en-US" b="1" dirty="0"/>
              <a:t>Business Problem</a:t>
            </a:r>
            <a:endParaRPr lang="en-US" dirty="0"/>
          </a:p>
          <a:p>
            <a:r>
              <a:rPr lang="en-US" dirty="0"/>
              <a:t>A client seeks to establish a Chinese restaurant in Tokyo, Japan. </a:t>
            </a:r>
          </a:p>
          <a:p>
            <a:r>
              <a:rPr lang="en-US" dirty="0"/>
              <a:t>This capstone report will determine the optimal and most strategic location for running the restaurant by exploring the following questions:</a:t>
            </a:r>
          </a:p>
          <a:p>
            <a:pPr lvl="1"/>
            <a:r>
              <a:rPr lang="en-US" b="1" dirty="0"/>
              <a:t>Is the market saturated?</a:t>
            </a:r>
            <a:endParaRPr lang="en-US" dirty="0"/>
          </a:p>
          <a:p>
            <a:pPr lvl="1"/>
            <a:r>
              <a:rPr lang="en-US" b="1" dirty="0"/>
              <a:t>Who are the potential customers?</a:t>
            </a:r>
            <a:endParaRPr lang="en-US" dirty="0"/>
          </a:p>
          <a:p>
            <a:pPr lvl="1"/>
            <a:r>
              <a:rPr lang="en-US" b="1" dirty="0"/>
              <a:t>Who are the local competitors?</a:t>
            </a:r>
            <a:endParaRPr lang="en-US" dirty="0"/>
          </a:p>
          <a:p>
            <a:endParaRPr lang="en-CN" dirty="0"/>
          </a:p>
        </p:txBody>
      </p:sp>
    </p:spTree>
    <p:extLst>
      <p:ext uri="{BB962C8B-B14F-4D97-AF65-F5344CB8AC3E}">
        <p14:creationId xmlns:p14="http://schemas.microsoft.com/office/powerpoint/2010/main" val="142842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2FAA-86AC-C54F-96EF-BB47B1CE92F5}"/>
              </a:ext>
            </a:extLst>
          </p:cNvPr>
          <p:cNvSpPr>
            <a:spLocks noGrp="1"/>
          </p:cNvSpPr>
          <p:nvPr>
            <p:ph type="title"/>
          </p:nvPr>
        </p:nvSpPr>
        <p:spPr/>
        <p:txBody>
          <a:bodyPr/>
          <a:lstStyle/>
          <a:p>
            <a:r>
              <a:rPr lang="en-US" altLang="zh-CN" dirty="0"/>
              <a:t>Introduction</a:t>
            </a:r>
            <a:endParaRPr lang="en-CN" dirty="0"/>
          </a:p>
        </p:txBody>
      </p:sp>
      <p:sp>
        <p:nvSpPr>
          <p:cNvPr id="3" name="Content Placeholder 2">
            <a:extLst>
              <a:ext uri="{FF2B5EF4-FFF2-40B4-BE49-F238E27FC236}">
                <a16:creationId xmlns:a16="http://schemas.microsoft.com/office/drawing/2014/main" id="{23ECBF92-EF52-4C40-BE21-8511F7950543}"/>
              </a:ext>
            </a:extLst>
          </p:cNvPr>
          <p:cNvSpPr>
            <a:spLocks noGrp="1"/>
          </p:cNvSpPr>
          <p:nvPr>
            <p:ph idx="1"/>
          </p:nvPr>
        </p:nvSpPr>
        <p:spPr/>
        <p:txBody>
          <a:bodyPr/>
          <a:lstStyle/>
          <a:p>
            <a:pPr marL="0" indent="0">
              <a:buNone/>
            </a:pPr>
            <a:r>
              <a:rPr lang="en-US" b="1" dirty="0"/>
              <a:t>Interests</a:t>
            </a:r>
          </a:p>
          <a:p>
            <a:r>
              <a:rPr lang="en-US" dirty="0"/>
              <a:t>This report will be targeted to stakeholders interested in opening a Chinese restaurant in Tokyo, Japan. Various factors such as over-saturation or no demand ,for the type of restaurant that the customer wants to open, effect the success or failure of the restaurant. Hence, customers can bolster their decisions using the descriptive and predictive capabilities of data science.</a:t>
            </a:r>
          </a:p>
          <a:p>
            <a:endParaRPr lang="en-CN" dirty="0"/>
          </a:p>
        </p:txBody>
      </p:sp>
    </p:spTree>
    <p:extLst>
      <p:ext uri="{BB962C8B-B14F-4D97-AF65-F5344CB8AC3E}">
        <p14:creationId xmlns:p14="http://schemas.microsoft.com/office/powerpoint/2010/main" val="3055941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6B47C7-4A1C-654A-8656-B9D92E90DDCC}"/>
              </a:ext>
            </a:extLst>
          </p:cNvPr>
          <p:cNvSpPr>
            <a:spLocks noGrp="1"/>
          </p:cNvSpPr>
          <p:nvPr>
            <p:ph type="title"/>
          </p:nvPr>
        </p:nvSpPr>
        <p:spPr>
          <a:xfrm>
            <a:off x="252919" y="1123837"/>
            <a:ext cx="2947482" cy="4601183"/>
          </a:xfrm>
        </p:spPr>
        <p:txBody>
          <a:bodyPr>
            <a:normAutofit/>
          </a:bodyPr>
          <a:lstStyle/>
          <a:p>
            <a:r>
              <a:rPr lang="en-US" b="1">
                <a:solidFill>
                  <a:schemeClr val="bg1"/>
                </a:solidFill>
              </a:rPr>
              <a:t>Data Acquisition and Wrangling</a:t>
            </a:r>
            <a:endParaRPr lang="en-CN">
              <a:solidFill>
                <a:schemeClr val="bg1"/>
              </a:solidFill>
            </a:endParaRPr>
          </a:p>
        </p:txBody>
      </p:sp>
      <p:graphicFrame>
        <p:nvGraphicFramePr>
          <p:cNvPr id="5" name="Content Placeholder 2">
            <a:extLst>
              <a:ext uri="{FF2B5EF4-FFF2-40B4-BE49-F238E27FC236}">
                <a16:creationId xmlns:a16="http://schemas.microsoft.com/office/drawing/2014/main" id="{674BE44D-A18D-4B1D-8F23-F0AB93E06E82}"/>
              </a:ext>
            </a:extLst>
          </p:cNvPr>
          <p:cNvGraphicFramePr>
            <a:graphicFrameLocks noGrp="1"/>
          </p:cNvGraphicFramePr>
          <p:nvPr>
            <p:ph idx="1"/>
            <p:extLst>
              <p:ext uri="{D42A27DB-BD31-4B8C-83A1-F6EECF244321}">
                <p14:modId xmlns:p14="http://schemas.microsoft.com/office/powerpoint/2010/main" val="1639558980"/>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882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7FA7-0136-4B47-A525-099FD9A9945E}"/>
              </a:ext>
            </a:extLst>
          </p:cNvPr>
          <p:cNvSpPr>
            <a:spLocks noGrp="1"/>
          </p:cNvSpPr>
          <p:nvPr>
            <p:ph type="title"/>
          </p:nvPr>
        </p:nvSpPr>
        <p:spPr/>
        <p:txBody>
          <a:bodyPr/>
          <a:lstStyle/>
          <a:p>
            <a:r>
              <a:rPr lang="en-US" b="1" dirty="0"/>
              <a:t>Methodology</a:t>
            </a:r>
            <a:endParaRPr lang="en-CN" dirty="0"/>
          </a:p>
        </p:txBody>
      </p:sp>
      <p:sp>
        <p:nvSpPr>
          <p:cNvPr id="3" name="Content Placeholder 2">
            <a:extLst>
              <a:ext uri="{FF2B5EF4-FFF2-40B4-BE49-F238E27FC236}">
                <a16:creationId xmlns:a16="http://schemas.microsoft.com/office/drawing/2014/main" id="{29FB7705-6BAF-C241-A7B4-61E51550BBA7}"/>
              </a:ext>
            </a:extLst>
          </p:cNvPr>
          <p:cNvSpPr>
            <a:spLocks noGrp="1"/>
          </p:cNvSpPr>
          <p:nvPr>
            <p:ph idx="1"/>
          </p:nvPr>
        </p:nvSpPr>
        <p:spPr>
          <a:xfrm>
            <a:off x="3818847" y="171303"/>
            <a:ext cx="7315200" cy="3253123"/>
          </a:xfrm>
        </p:spPr>
        <p:txBody>
          <a:bodyPr/>
          <a:lstStyle/>
          <a:p>
            <a:pPr marL="0" indent="0">
              <a:buNone/>
            </a:pPr>
            <a:r>
              <a:rPr lang="en-US" b="1" dirty="0"/>
              <a:t>Exploratory Data Analysis</a:t>
            </a:r>
          </a:p>
          <a:p>
            <a:r>
              <a:rPr lang="en-US" b="1" dirty="0"/>
              <a:t>Distributions of Restaurants in Tokyo</a:t>
            </a:r>
          </a:p>
          <a:p>
            <a:pPr marL="502920" lvl="1" indent="0">
              <a:buNone/>
            </a:pPr>
            <a:r>
              <a:rPr lang="en-US" dirty="0"/>
              <a:t>By filtering all restaurants and other places serve foods out of the venues </a:t>
            </a:r>
            <a:r>
              <a:rPr lang="en-US" altLang="zh-CN" dirty="0" err="1"/>
              <a:t>D</a:t>
            </a:r>
            <a:r>
              <a:rPr lang="en-US" dirty="0" err="1"/>
              <a:t>ataframe</a:t>
            </a:r>
            <a:r>
              <a:rPr lang="en-US" dirty="0"/>
              <a:t>, extract the information of local restaurant distributions. There are 195 unique categories. I will choose the places that contain "Restaurant" or seemingly serve food.</a:t>
            </a:r>
          </a:p>
          <a:p>
            <a:r>
              <a:rPr lang="en-US" altLang="zh-CN" dirty="0"/>
              <a:t>Data</a:t>
            </a:r>
            <a:r>
              <a:rPr lang="zh-CN" altLang="en-US" dirty="0"/>
              <a:t> </a:t>
            </a:r>
            <a:r>
              <a:rPr lang="en-US" altLang="zh-CN" dirty="0"/>
              <a:t>Preview</a:t>
            </a:r>
          </a:p>
          <a:p>
            <a:pPr marL="0" indent="0">
              <a:buNone/>
            </a:pPr>
            <a:endParaRPr lang="en-CN" dirty="0"/>
          </a:p>
        </p:txBody>
      </p:sp>
      <p:pic>
        <p:nvPicPr>
          <p:cNvPr id="6" name="Picture 5">
            <a:extLst>
              <a:ext uri="{FF2B5EF4-FFF2-40B4-BE49-F238E27FC236}">
                <a16:creationId xmlns:a16="http://schemas.microsoft.com/office/drawing/2014/main" id="{BE000D03-D2B3-B64E-A3A5-6C8B4B27FBC3}"/>
              </a:ext>
            </a:extLst>
          </p:cNvPr>
          <p:cNvPicPr>
            <a:picLocks noChangeAspect="1"/>
          </p:cNvPicPr>
          <p:nvPr/>
        </p:nvPicPr>
        <p:blipFill>
          <a:blip r:embed="rId2"/>
          <a:stretch>
            <a:fillRect/>
          </a:stretch>
        </p:blipFill>
        <p:spPr>
          <a:xfrm>
            <a:off x="4156442" y="2838391"/>
            <a:ext cx="6640010" cy="3266209"/>
          </a:xfrm>
          <a:prstGeom prst="rect">
            <a:avLst/>
          </a:prstGeom>
        </p:spPr>
      </p:pic>
    </p:spTree>
    <p:extLst>
      <p:ext uri="{BB962C8B-B14F-4D97-AF65-F5344CB8AC3E}">
        <p14:creationId xmlns:p14="http://schemas.microsoft.com/office/powerpoint/2010/main" val="414959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7FA7-0136-4B47-A525-099FD9A9945E}"/>
              </a:ext>
            </a:extLst>
          </p:cNvPr>
          <p:cNvSpPr>
            <a:spLocks noGrp="1"/>
          </p:cNvSpPr>
          <p:nvPr>
            <p:ph type="title"/>
          </p:nvPr>
        </p:nvSpPr>
        <p:spPr/>
        <p:txBody>
          <a:bodyPr/>
          <a:lstStyle/>
          <a:p>
            <a:r>
              <a:rPr lang="en-US" b="1" dirty="0"/>
              <a:t>Methodology</a:t>
            </a:r>
            <a:endParaRPr lang="en-CN" dirty="0"/>
          </a:p>
        </p:txBody>
      </p:sp>
      <p:pic>
        <p:nvPicPr>
          <p:cNvPr id="4" name="Picture 3">
            <a:extLst>
              <a:ext uri="{FF2B5EF4-FFF2-40B4-BE49-F238E27FC236}">
                <a16:creationId xmlns:a16="http://schemas.microsoft.com/office/drawing/2014/main" id="{5C24C03D-4D5A-E94B-8CAC-D4A12E3C50A5}"/>
              </a:ext>
            </a:extLst>
          </p:cNvPr>
          <p:cNvPicPr>
            <a:picLocks noChangeAspect="1"/>
          </p:cNvPicPr>
          <p:nvPr/>
        </p:nvPicPr>
        <p:blipFill>
          <a:blip r:embed="rId2"/>
          <a:stretch>
            <a:fillRect/>
          </a:stretch>
        </p:blipFill>
        <p:spPr>
          <a:xfrm>
            <a:off x="3652676" y="2354261"/>
            <a:ext cx="7647542" cy="4503739"/>
          </a:xfrm>
          <a:prstGeom prst="rect">
            <a:avLst/>
          </a:prstGeom>
        </p:spPr>
      </p:pic>
      <p:sp>
        <p:nvSpPr>
          <p:cNvPr id="3" name="Content Placeholder 2">
            <a:extLst>
              <a:ext uri="{FF2B5EF4-FFF2-40B4-BE49-F238E27FC236}">
                <a16:creationId xmlns:a16="http://schemas.microsoft.com/office/drawing/2014/main" id="{29FB7705-6BAF-C241-A7B4-61E51550BBA7}"/>
              </a:ext>
            </a:extLst>
          </p:cNvPr>
          <p:cNvSpPr>
            <a:spLocks noGrp="1"/>
          </p:cNvSpPr>
          <p:nvPr>
            <p:ph idx="1"/>
          </p:nvPr>
        </p:nvSpPr>
        <p:spPr>
          <a:xfrm>
            <a:off x="3818847" y="171303"/>
            <a:ext cx="7315200" cy="3253123"/>
          </a:xfrm>
        </p:spPr>
        <p:txBody>
          <a:bodyPr>
            <a:normAutofit/>
          </a:bodyPr>
          <a:lstStyle/>
          <a:p>
            <a:pPr marL="0" indent="0">
              <a:buNone/>
            </a:pPr>
            <a:r>
              <a:rPr lang="en-US" b="1" dirty="0"/>
              <a:t>Exploratory Data Analysis</a:t>
            </a:r>
          </a:p>
          <a:p>
            <a:r>
              <a:rPr lang="en-US" sz="1600" dirty="0"/>
              <a:t>There are 493 out of 1201 nearby venues serve f </a:t>
            </a:r>
            <a:r>
              <a:rPr lang="en-US" sz="1600" dirty="0" err="1"/>
              <a:t>ood</a:t>
            </a:r>
            <a:r>
              <a:rPr lang="en-US" sz="1600" dirty="0"/>
              <a:t>. By plotting a bar chart and annotating the frequency of their distributions, it is clearly that the most popular restaurant is "Ramen Restaurant" which has the top frequency of distribution at 13.8%. Followed by "Cafe" at 10.8%, "Japanese Restaurant" at 9.1%, "Chinese Restaurant" at 7.5% and "Coffee Shop" at 6.9%.</a:t>
            </a:r>
          </a:p>
          <a:p>
            <a:endParaRPr lang="en-CN" dirty="0"/>
          </a:p>
        </p:txBody>
      </p:sp>
    </p:spTree>
    <p:extLst>
      <p:ext uri="{BB962C8B-B14F-4D97-AF65-F5344CB8AC3E}">
        <p14:creationId xmlns:p14="http://schemas.microsoft.com/office/powerpoint/2010/main" val="125446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D17FA7-0136-4B47-A525-099FD9A9945E}"/>
              </a:ext>
            </a:extLst>
          </p:cNvPr>
          <p:cNvSpPr>
            <a:spLocks noGrp="1"/>
          </p:cNvSpPr>
          <p:nvPr>
            <p:ph type="title"/>
          </p:nvPr>
        </p:nvSpPr>
        <p:spPr>
          <a:xfrm>
            <a:off x="252919" y="1123837"/>
            <a:ext cx="2947482" cy="1038177"/>
          </a:xfrm>
        </p:spPr>
        <p:txBody>
          <a:bodyPr anchor="b">
            <a:normAutofit/>
          </a:bodyPr>
          <a:lstStyle/>
          <a:p>
            <a:r>
              <a:rPr lang="en-US" sz="2400" b="1"/>
              <a:t>Methodology</a:t>
            </a:r>
            <a:endParaRPr lang="en-CN" sz="2400"/>
          </a:p>
        </p:txBody>
      </p:sp>
      <p:sp>
        <p:nvSpPr>
          <p:cNvPr id="3" name="Content Placeholder 2">
            <a:extLst>
              <a:ext uri="{FF2B5EF4-FFF2-40B4-BE49-F238E27FC236}">
                <a16:creationId xmlns:a16="http://schemas.microsoft.com/office/drawing/2014/main" id="{29FB7705-6BAF-C241-A7B4-61E51550BBA7}"/>
              </a:ext>
            </a:extLst>
          </p:cNvPr>
          <p:cNvSpPr>
            <a:spLocks noGrp="1"/>
          </p:cNvSpPr>
          <p:nvPr>
            <p:ph idx="1"/>
          </p:nvPr>
        </p:nvSpPr>
        <p:spPr>
          <a:xfrm>
            <a:off x="252920" y="2162014"/>
            <a:ext cx="2947482" cy="3744264"/>
          </a:xfrm>
        </p:spPr>
        <p:txBody>
          <a:bodyPr anchor="t">
            <a:normAutofit/>
          </a:bodyPr>
          <a:lstStyle/>
          <a:p>
            <a:pPr marL="0" indent="0">
              <a:buNone/>
            </a:pPr>
            <a:r>
              <a:rPr lang="en-US" sz="1600" b="1">
                <a:solidFill>
                  <a:srgbClr val="FFFFFF"/>
                </a:solidFill>
              </a:rPr>
              <a:t>Exploratory Data Analysis</a:t>
            </a:r>
          </a:p>
          <a:p>
            <a:r>
              <a:rPr lang="en-US" sz="1600">
                <a:solidFill>
                  <a:srgbClr val="FFFFFF"/>
                </a:solidFill>
              </a:rPr>
              <a:t>The number of Chinese restaurants are as half as that of Ramen restaurants, and it is 1% less than Japanese restaurant. Whereas the restaurants ranked below No.5 took at most half of the frequency of Chinese restaurants.</a:t>
            </a:r>
            <a:endParaRPr lang="en-CN" sz="1600">
              <a:solidFill>
                <a:srgbClr val="FFFFFF"/>
              </a:solidFill>
            </a:endParaRPr>
          </a:p>
        </p:txBody>
      </p:sp>
      <p:pic>
        <p:nvPicPr>
          <p:cNvPr id="4" name="Picture 3">
            <a:extLst>
              <a:ext uri="{FF2B5EF4-FFF2-40B4-BE49-F238E27FC236}">
                <a16:creationId xmlns:a16="http://schemas.microsoft.com/office/drawing/2014/main" id="{5C24C03D-4D5A-E94B-8CAC-D4A12E3C50A5}"/>
              </a:ext>
            </a:extLst>
          </p:cNvPr>
          <p:cNvPicPr>
            <a:picLocks noChangeAspect="1"/>
          </p:cNvPicPr>
          <p:nvPr/>
        </p:nvPicPr>
        <p:blipFill>
          <a:blip r:embed="rId2"/>
          <a:stretch>
            <a:fillRect/>
          </a:stretch>
        </p:blipFill>
        <p:spPr>
          <a:xfrm>
            <a:off x="4169734" y="748145"/>
            <a:ext cx="7271764" cy="5344746"/>
          </a:xfrm>
          <a:prstGeom prst="rect">
            <a:avLst/>
          </a:prstGeom>
        </p:spPr>
      </p:pic>
      <p:sp>
        <p:nvSpPr>
          <p:cNvPr id="13" name="Rectangle 12">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6457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35DE-DF93-4843-A2D2-2F75EE6FA36F}"/>
              </a:ext>
            </a:extLst>
          </p:cNvPr>
          <p:cNvSpPr>
            <a:spLocks noGrp="1"/>
          </p:cNvSpPr>
          <p:nvPr>
            <p:ph type="title"/>
          </p:nvPr>
        </p:nvSpPr>
        <p:spPr/>
        <p:txBody>
          <a:bodyPr>
            <a:normAutofit/>
          </a:bodyPr>
          <a:lstStyle/>
          <a:p>
            <a:r>
              <a:rPr lang="en-US" sz="3200" b="1" dirty="0"/>
              <a:t>Methodology</a:t>
            </a:r>
            <a:br>
              <a:rPr lang="en-US" sz="3200" b="1" dirty="0"/>
            </a:br>
            <a:br>
              <a:rPr lang="en-US" sz="3200" b="1" dirty="0"/>
            </a:br>
            <a:r>
              <a:rPr lang="en-US" sz="2000" b="1" dirty="0"/>
              <a:t>What about the restaurant distribution of each ward?</a:t>
            </a:r>
            <a:br>
              <a:rPr lang="en-US" sz="2000" b="1" dirty="0"/>
            </a:br>
            <a:br>
              <a:rPr lang="en-US" sz="2000" b="1" dirty="0"/>
            </a:br>
            <a:r>
              <a:rPr lang="en-US" sz="2000" dirty="0"/>
              <a:t>The number</a:t>
            </a:r>
            <a:r>
              <a:rPr lang="zh-CN" altLang="en-US" sz="2000" dirty="0"/>
              <a:t> </a:t>
            </a:r>
            <a:r>
              <a:rPr lang="en-US" sz="2000" dirty="0"/>
              <a:t>of restaurants and </a:t>
            </a:r>
            <a:r>
              <a:rPr lang="en-US" altLang="zh-CN" sz="2000" dirty="0"/>
              <a:t>T</a:t>
            </a:r>
            <a:r>
              <a:rPr lang="en-US" sz="2000" dirty="0"/>
              <a:t>okyo population are presented as follows. This will help </a:t>
            </a:r>
            <a:r>
              <a:rPr lang="en-US" altLang="zh-CN" sz="2000" dirty="0"/>
              <a:t>a</a:t>
            </a:r>
            <a:r>
              <a:rPr lang="en-US" sz="2000" dirty="0"/>
              <a:t>naly</a:t>
            </a:r>
            <a:r>
              <a:rPr lang="en-US" altLang="zh-CN" sz="2000" dirty="0"/>
              <a:t>z</a:t>
            </a:r>
            <a:r>
              <a:rPr lang="en-US" sz="2000" dirty="0"/>
              <a:t>e the relationship between market requirements and market size.</a:t>
            </a:r>
            <a:br>
              <a:rPr lang="en-US" sz="2000" dirty="0"/>
            </a:br>
            <a:br>
              <a:rPr lang="en-US" sz="2000" dirty="0"/>
            </a:br>
            <a:br>
              <a:rPr lang="en-CN" sz="2000" dirty="0"/>
            </a:br>
            <a:endParaRPr lang="en-CN" sz="2000" dirty="0"/>
          </a:p>
        </p:txBody>
      </p:sp>
      <p:sp>
        <p:nvSpPr>
          <p:cNvPr id="3" name="Content Placeholder 2">
            <a:extLst>
              <a:ext uri="{FF2B5EF4-FFF2-40B4-BE49-F238E27FC236}">
                <a16:creationId xmlns:a16="http://schemas.microsoft.com/office/drawing/2014/main" id="{F06CABDB-41F8-BA45-B4A9-41C80E3FA4C7}"/>
              </a:ext>
            </a:extLst>
          </p:cNvPr>
          <p:cNvSpPr>
            <a:spLocks noGrp="1"/>
          </p:cNvSpPr>
          <p:nvPr>
            <p:ph idx="1"/>
          </p:nvPr>
        </p:nvSpPr>
        <p:spPr/>
        <p:txBody>
          <a:bodyPr/>
          <a:lstStyle/>
          <a:p>
            <a:pPr marL="0" indent="0">
              <a:buNone/>
            </a:pPr>
            <a:endParaRPr lang="en-CN" dirty="0"/>
          </a:p>
        </p:txBody>
      </p:sp>
      <p:pic>
        <p:nvPicPr>
          <p:cNvPr id="4" name="Picture 3">
            <a:extLst>
              <a:ext uri="{FF2B5EF4-FFF2-40B4-BE49-F238E27FC236}">
                <a16:creationId xmlns:a16="http://schemas.microsoft.com/office/drawing/2014/main" id="{082571EF-7966-794E-B286-D5D52F572CD6}"/>
              </a:ext>
            </a:extLst>
          </p:cNvPr>
          <p:cNvPicPr>
            <a:picLocks noChangeAspect="1"/>
          </p:cNvPicPr>
          <p:nvPr/>
        </p:nvPicPr>
        <p:blipFill>
          <a:blip r:embed="rId2"/>
          <a:stretch>
            <a:fillRect/>
          </a:stretch>
        </p:blipFill>
        <p:spPr>
          <a:xfrm>
            <a:off x="3424923" y="-520862"/>
            <a:ext cx="8203889" cy="7378861"/>
          </a:xfrm>
          <a:prstGeom prst="rect">
            <a:avLst/>
          </a:prstGeom>
        </p:spPr>
      </p:pic>
    </p:spTree>
    <p:extLst>
      <p:ext uri="{BB962C8B-B14F-4D97-AF65-F5344CB8AC3E}">
        <p14:creationId xmlns:p14="http://schemas.microsoft.com/office/powerpoint/2010/main" val="376114157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2</TotalTime>
  <Words>1110</Words>
  <Application>Microsoft Macintosh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Corbel</vt:lpstr>
      <vt:lpstr>Wingdings 2</vt:lpstr>
      <vt:lpstr>Frame</vt:lpstr>
      <vt:lpstr>Optimal Location to Open a Chinese Restaurant in Tokyo, Japan</vt:lpstr>
      <vt:lpstr>Introduction</vt:lpstr>
      <vt:lpstr>Introduction</vt:lpstr>
      <vt:lpstr>Introduction</vt:lpstr>
      <vt:lpstr>Data Acquisition and Wrangling</vt:lpstr>
      <vt:lpstr>Methodology</vt:lpstr>
      <vt:lpstr>Methodology</vt:lpstr>
      <vt:lpstr>Methodology</vt:lpstr>
      <vt:lpstr>Methodology  What about the restaurant distribution of each ward?  The number of restaurants and Tokyo population are presented as follows. This will help analyze the relationship between market requirements and market size.   </vt:lpstr>
      <vt:lpstr>Methodology</vt:lpstr>
      <vt:lpstr>Methodology</vt:lpstr>
      <vt:lpstr>Results As stated at the beginning of this project, this report will answer the following questions by exploring the geographical and market data with the machine learning power deployed.   According to my analysis, Cluster 1, where Chinese restaurants with low ranking of popularity, but with high Chinese resident proportions and fairly low land prices, are the most optimal locations to open a Chinese restaurant. </vt:lpstr>
      <vt:lpstr>Discussion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Location to Open a Chinese Restaurant in Tokyo, Japan</dc:title>
  <dc:creator>He, Cherrie</dc:creator>
  <cp:lastModifiedBy>He, Cherrie</cp:lastModifiedBy>
  <cp:revision>1</cp:revision>
  <dcterms:created xsi:type="dcterms:W3CDTF">2020-06-15T05:42:02Z</dcterms:created>
  <dcterms:modified xsi:type="dcterms:W3CDTF">2020-06-15T05:44:43Z</dcterms:modified>
</cp:coreProperties>
</file>